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2"/>
  </p:notesMasterIdLst>
  <p:handoutMasterIdLst>
    <p:handoutMasterId r:id="rId43"/>
  </p:handoutMasterIdLst>
  <p:sldIdLst>
    <p:sldId id="256" r:id="rId2"/>
    <p:sldId id="264" r:id="rId3"/>
    <p:sldId id="292" r:id="rId4"/>
    <p:sldId id="269" r:id="rId5"/>
    <p:sldId id="282" r:id="rId6"/>
    <p:sldId id="304" r:id="rId7"/>
    <p:sldId id="305" r:id="rId8"/>
    <p:sldId id="261" r:id="rId9"/>
    <p:sldId id="290" r:id="rId10"/>
    <p:sldId id="262" r:id="rId11"/>
    <p:sldId id="266" r:id="rId12"/>
    <p:sldId id="267" r:id="rId13"/>
    <p:sldId id="276" r:id="rId14"/>
    <p:sldId id="260" r:id="rId15"/>
    <p:sldId id="268" r:id="rId16"/>
    <p:sldId id="277" r:id="rId17"/>
    <p:sldId id="283" r:id="rId18"/>
    <p:sldId id="284" r:id="rId19"/>
    <p:sldId id="285" r:id="rId20"/>
    <p:sldId id="279" r:id="rId21"/>
    <p:sldId id="280" r:id="rId22"/>
    <p:sldId id="281" r:id="rId23"/>
    <p:sldId id="299" r:id="rId24"/>
    <p:sldId id="298" r:id="rId25"/>
    <p:sldId id="289" r:id="rId26"/>
    <p:sldId id="291" r:id="rId27"/>
    <p:sldId id="296" r:id="rId28"/>
    <p:sldId id="293" r:id="rId29"/>
    <p:sldId id="295" r:id="rId30"/>
    <p:sldId id="306" r:id="rId31"/>
    <p:sldId id="286" r:id="rId32"/>
    <p:sldId id="307" r:id="rId33"/>
    <p:sldId id="294" r:id="rId34"/>
    <p:sldId id="287" r:id="rId35"/>
    <p:sldId id="300" r:id="rId36"/>
    <p:sldId id="301" r:id="rId37"/>
    <p:sldId id="308" r:id="rId38"/>
    <p:sldId id="288" r:id="rId39"/>
    <p:sldId id="303" r:id="rId40"/>
    <p:sldId id="302" r:id="rId41"/>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885" autoAdjust="0"/>
  </p:normalViewPr>
  <p:slideViewPr>
    <p:cSldViewPr>
      <p:cViewPr>
        <p:scale>
          <a:sx n="70" d="100"/>
          <a:sy n="70" d="100"/>
        </p:scale>
        <p:origin x="-432" y="-2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E40167DD-EA37-45B7-9A4F-F66C1980B8F2}" type="datetimeFigureOut">
              <a:rPr lang="en-US" smtClean="0"/>
              <a:pPr/>
              <a:t>5/29/2009</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C81105D6-1F7A-4292-8C3A-DADFB028D57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9A7071A7-7386-43FA-A103-214058ACEF97}" type="datetimeFigureOut">
              <a:rPr lang="en-US" smtClean="0"/>
              <a:pPr/>
              <a:t>5/29/2009</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4504B0D7-1775-4DB8-B7E4-1A7D22EF918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04B0D7-1775-4DB8-B7E4-1A7D22EF918A}"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04B0D7-1775-4DB8-B7E4-1A7D22EF918A}" type="slidenum">
              <a:rPr lang="en-US" smtClean="0"/>
              <a:pPr/>
              <a:t>13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04B0D7-1775-4DB8-B7E4-1A7D22EF918A}" type="slidenum">
              <a:rPr lang="en-US" smtClean="0"/>
              <a:pPr/>
              <a:t>14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04B0D7-1775-4DB8-B7E4-1A7D22EF918A}" type="slidenum">
              <a:rPr lang="en-US" smtClean="0"/>
              <a:pPr/>
              <a:t>15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04B0D7-1775-4DB8-B7E4-1A7D22EF918A}" type="slidenum">
              <a:rPr lang="en-US" smtClean="0"/>
              <a:pPr/>
              <a:t>16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04B0D7-1775-4DB8-B7E4-1A7D22EF918A}" type="slidenum">
              <a:rPr lang="en-US" smtClean="0"/>
              <a:pPr/>
              <a:t>35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220F83AA-60B0-4D57-8C15-4E8733B479D9}" type="datetimeFigureOut">
              <a:rPr lang="en-US" smtClean="0"/>
              <a:pPr/>
              <a:t>5/29/2009</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7A00F1AD-8687-46D5-82CF-4A586891706B}" type="slidenum">
              <a:rPr lang="en-US" smtClean="0"/>
              <a:pPr/>
              <a:t>‹#›</a:t>
            </a:fld>
            <a:endParaRPr lang="en-US"/>
          </a:p>
        </p:txBody>
      </p:sp>
      <p:sp>
        <p:nvSpPr>
          <p:cNvPr id="8" name="Title 7"/>
          <p:cNvSpPr>
            <a:spLocks noGrp="1"/>
          </p:cNvSpPr>
          <p:nvPr>
            <p:ph type="ctrTitle"/>
          </p:nvPr>
        </p:nvSpPr>
        <p:spPr>
          <a:xfrm>
            <a:off x="857224" y="4000504"/>
            <a:ext cx="7772400" cy="903534"/>
          </a:xfrm>
        </p:spPr>
        <p:txBody>
          <a:bodyP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lvl1pPr marR="9144" algn="l">
              <a:defRPr sz="3600" b="1" cap="none" spc="0" baseline="0">
                <a:ln/>
                <a:solidFill>
                  <a:schemeClr val="tx2">
                    <a:lumMod val="75000"/>
                  </a:schemeClr>
                </a:solidFill>
                <a:effectLst/>
              </a:defRPr>
            </a:lvl1pPr>
            <a:extLst/>
          </a:lstStyle>
          <a:p>
            <a:r>
              <a:rPr lang="en-US" altLang="ja-JP" smtClean="0"/>
              <a:t>Click to edit Master title style</a:t>
            </a:r>
            <a:endParaRPr lang="en-US" dirty="0"/>
          </a:p>
        </p:txBody>
      </p:sp>
      <p:sp>
        <p:nvSpPr>
          <p:cNvPr id="9" name="Subtitle 8"/>
          <p:cNvSpPr>
            <a:spLocks noGrp="1"/>
          </p:cNvSpPr>
          <p:nvPr>
            <p:ph type="subTitle" idx="1"/>
          </p:nvPr>
        </p:nvSpPr>
        <p:spPr>
          <a:xfrm>
            <a:off x="857224" y="5143512"/>
            <a:ext cx="7772400" cy="651504"/>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ltLang="ja-JP" smtClean="0"/>
              <a:t>Click to edit Master subtitle style</a:t>
            </a:r>
            <a:endParaRPr lang="en-US" dirty="0"/>
          </a:p>
        </p:txBody>
      </p:sp>
      <p:sp>
        <p:nvSpPr>
          <p:cNvPr id="16" name="Rectangle 15"/>
          <p:cNvSpPr/>
          <p:nvPr/>
        </p:nvSpPr>
        <p:spPr>
          <a:xfrm>
            <a:off x="8429652" y="3357562"/>
            <a:ext cx="214314" cy="214314"/>
          </a:xfrm>
          <a:prstGeom prst="rect">
            <a:avLst/>
          </a:prstGeom>
          <a:solidFill>
            <a:schemeClr val="bg2">
              <a:lumMod val="60000"/>
              <a:lumOff val="40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Rectangle 17"/>
          <p:cNvSpPr/>
          <p:nvPr/>
        </p:nvSpPr>
        <p:spPr>
          <a:xfrm>
            <a:off x="7286644" y="2786058"/>
            <a:ext cx="214314" cy="21431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Rectangle 18"/>
          <p:cNvSpPr/>
          <p:nvPr/>
        </p:nvSpPr>
        <p:spPr>
          <a:xfrm>
            <a:off x="7286644" y="3357562"/>
            <a:ext cx="214314" cy="214314"/>
          </a:xfrm>
          <a:prstGeom prst="rect">
            <a:avLst/>
          </a:prstGeom>
          <a:solidFill>
            <a:schemeClr val="bg2">
              <a:lumMod val="60000"/>
              <a:lumOff val="40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Rectangle 19"/>
          <p:cNvSpPr/>
          <p:nvPr/>
        </p:nvSpPr>
        <p:spPr>
          <a:xfrm>
            <a:off x="7572396" y="2786058"/>
            <a:ext cx="214314" cy="21431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Rectangle 20"/>
          <p:cNvSpPr/>
          <p:nvPr/>
        </p:nvSpPr>
        <p:spPr>
          <a:xfrm>
            <a:off x="7572396" y="3357562"/>
            <a:ext cx="214314" cy="214314"/>
          </a:xfrm>
          <a:prstGeom prst="rect">
            <a:avLst/>
          </a:prstGeom>
          <a:solidFill>
            <a:schemeClr val="bg2">
              <a:lumMod val="60000"/>
              <a:lumOff val="40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Rectangle 21"/>
          <p:cNvSpPr/>
          <p:nvPr/>
        </p:nvSpPr>
        <p:spPr>
          <a:xfrm>
            <a:off x="7858148" y="2786058"/>
            <a:ext cx="214314" cy="21431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Rectangle 22"/>
          <p:cNvSpPr/>
          <p:nvPr/>
        </p:nvSpPr>
        <p:spPr>
          <a:xfrm>
            <a:off x="7858148" y="3357562"/>
            <a:ext cx="214314" cy="214314"/>
          </a:xfrm>
          <a:prstGeom prst="rect">
            <a:avLst/>
          </a:prstGeom>
          <a:solidFill>
            <a:schemeClr val="bg2">
              <a:lumMod val="60000"/>
              <a:lumOff val="40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Rectangle 23"/>
          <p:cNvSpPr/>
          <p:nvPr/>
        </p:nvSpPr>
        <p:spPr>
          <a:xfrm>
            <a:off x="8429652" y="2786058"/>
            <a:ext cx="214314" cy="21431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Rectangle 24"/>
          <p:cNvSpPr/>
          <p:nvPr/>
        </p:nvSpPr>
        <p:spPr>
          <a:xfrm>
            <a:off x="8143900" y="3357562"/>
            <a:ext cx="214314" cy="214314"/>
          </a:xfrm>
          <a:prstGeom prst="rect">
            <a:avLst/>
          </a:prstGeom>
          <a:solidFill>
            <a:schemeClr val="bg2">
              <a:lumMod val="60000"/>
              <a:lumOff val="40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Rectangle 25"/>
          <p:cNvSpPr/>
          <p:nvPr/>
        </p:nvSpPr>
        <p:spPr>
          <a:xfrm>
            <a:off x="8143900" y="2786058"/>
            <a:ext cx="214314" cy="21431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Rectangle 26"/>
          <p:cNvSpPr/>
          <p:nvPr/>
        </p:nvSpPr>
        <p:spPr>
          <a:xfrm>
            <a:off x="7572396" y="3071810"/>
            <a:ext cx="214314" cy="214314"/>
          </a:xfrm>
          <a:prstGeom prst="rect">
            <a:avLst/>
          </a:prstGeom>
          <a:solidFill>
            <a:schemeClr val="bg2">
              <a:lumMod val="75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Rectangle 29"/>
          <p:cNvSpPr/>
          <p:nvPr/>
        </p:nvSpPr>
        <p:spPr>
          <a:xfrm>
            <a:off x="7858148" y="3071810"/>
            <a:ext cx="214314" cy="214314"/>
          </a:xfrm>
          <a:prstGeom prst="rect">
            <a:avLst/>
          </a:prstGeom>
          <a:solidFill>
            <a:schemeClr val="bg2">
              <a:lumMod val="75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Rectangle 30"/>
          <p:cNvSpPr/>
          <p:nvPr/>
        </p:nvSpPr>
        <p:spPr>
          <a:xfrm>
            <a:off x="8429652" y="3071810"/>
            <a:ext cx="214314" cy="214314"/>
          </a:xfrm>
          <a:prstGeom prst="rect">
            <a:avLst/>
          </a:prstGeom>
          <a:solidFill>
            <a:schemeClr val="bg2">
              <a:lumMod val="75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Rectangle 32"/>
          <p:cNvSpPr/>
          <p:nvPr/>
        </p:nvSpPr>
        <p:spPr>
          <a:xfrm>
            <a:off x="8143900" y="3071810"/>
            <a:ext cx="214314" cy="214314"/>
          </a:xfrm>
          <a:prstGeom prst="rect">
            <a:avLst/>
          </a:prstGeom>
          <a:solidFill>
            <a:schemeClr val="bg2">
              <a:lumMod val="75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Rectangle 36"/>
          <p:cNvSpPr/>
          <p:nvPr/>
        </p:nvSpPr>
        <p:spPr>
          <a:xfrm>
            <a:off x="7286644" y="3071810"/>
            <a:ext cx="214314" cy="214314"/>
          </a:xfrm>
          <a:prstGeom prst="rect">
            <a:avLst/>
          </a:prstGeom>
          <a:solidFill>
            <a:schemeClr val="bg2">
              <a:lumMod val="75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altLang="ja-JP" smtClean="0"/>
              <a:t>Click to edit Master title style</a:t>
            </a:r>
            <a:endParaRPr lang="en-US" dirty="0"/>
          </a:p>
        </p:txBody>
      </p:sp>
      <p:sp>
        <p:nvSpPr>
          <p:cNvPr id="3" name="Vertical Text Placeholder 2"/>
          <p:cNvSpPr>
            <a:spLocks noGrp="1"/>
          </p:cNvSpPr>
          <p:nvPr>
            <p:ph type="body" orient="vert" idx="1"/>
          </p:nvPr>
        </p:nvSpPr>
        <p:spPr/>
        <p:txBody>
          <a:bodyPr vert="eaVert"/>
          <a:lstStyle>
            <a:extLs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en-US"/>
          </a:p>
        </p:txBody>
      </p:sp>
      <p:sp>
        <p:nvSpPr>
          <p:cNvPr id="4" name="Date Placeholder 3"/>
          <p:cNvSpPr>
            <a:spLocks noGrp="1"/>
          </p:cNvSpPr>
          <p:nvPr>
            <p:ph type="dt" sz="half" idx="10"/>
          </p:nvPr>
        </p:nvSpPr>
        <p:spPr/>
        <p:txBody>
          <a:bodyPr/>
          <a:lstStyle>
            <a:extLst/>
          </a:lstStyle>
          <a:p>
            <a:fld id="{220F83AA-60B0-4D57-8C15-4E8733B479D9}" type="datetimeFigureOut">
              <a:rPr lang="en-US" smtClean="0"/>
              <a:pPr/>
              <a:t>5/29/2009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A00F1AD-8687-46D5-82CF-4A586891706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lang="en-US" altLang="ja-JP" smtClean="0"/>
              <a:t>Click to edit Master title style</a:t>
            </a:r>
            <a:endParaRPr lang="en-US" dirty="0"/>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en-US"/>
          </a:p>
        </p:txBody>
      </p:sp>
      <p:sp>
        <p:nvSpPr>
          <p:cNvPr id="4" name="Date Placeholder 3"/>
          <p:cNvSpPr>
            <a:spLocks noGrp="1"/>
          </p:cNvSpPr>
          <p:nvPr>
            <p:ph type="dt" sz="half" idx="10"/>
          </p:nvPr>
        </p:nvSpPr>
        <p:spPr/>
        <p:txBody>
          <a:bodyPr/>
          <a:lstStyle>
            <a:extLst/>
          </a:lstStyle>
          <a:p>
            <a:fld id="{220F83AA-60B0-4D57-8C15-4E8733B479D9}" type="datetimeFigureOut">
              <a:rPr lang="en-US" smtClean="0"/>
              <a:pPr/>
              <a:t>5/29/2009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A00F1AD-8687-46D5-82CF-4A586891706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altLang="ja-JP" smtClean="0"/>
              <a:t>Click to edit Master title style</a:t>
            </a:r>
            <a:endParaRPr lang="en-US" dirty="0"/>
          </a:p>
        </p:txBody>
      </p:sp>
      <p:sp>
        <p:nvSpPr>
          <p:cNvPr id="3" name="Content Placeholder 2"/>
          <p:cNvSpPr>
            <a:spLocks noGrp="1"/>
          </p:cNvSpPr>
          <p:nvPr>
            <p:ph idx="1"/>
          </p:nvPr>
        </p:nvSpPr>
        <p:spPr/>
        <p:txBody>
          <a:bodyPr/>
          <a:lstStyle>
            <a:extLs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en-US"/>
          </a:p>
        </p:txBody>
      </p:sp>
      <p:sp>
        <p:nvSpPr>
          <p:cNvPr id="4" name="Date Placeholder 3"/>
          <p:cNvSpPr>
            <a:spLocks noGrp="1"/>
          </p:cNvSpPr>
          <p:nvPr>
            <p:ph type="dt" sz="half" idx="10"/>
          </p:nvPr>
        </p:nvSpPr>
        <p:spPr/>
        <p:txBody>
          <a:bodyPr/>
          <a:lstStyle>
            <a:extLst/>
          </a:lstStyle>
          <a:p>
            <a:fld id="{220F83AA-60B0-4D57-8C15-4E8733B479D9}" type="datetimeFigureOut">
              <a:rPr lang="en-US" smtClean="0"/>
              <a:pPr/>
              <a:t>5/29/2009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A00F1AD-8687-46D5-82CF-4A586891706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06902" y="4214818"/>
            <a:ext cx="5718048" cy="977486"/>
          </a:xfrm>
        </p:spPr>
        <p:txBody>
          <a:bodyPr lIns="82296" tIns="45720" bIns="0" anchor="t"/>
          <a:lstStyle>
            <a:lvl1pPr marL="374904">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ltLang="ja-JP" smtClean="0"/>
              <a:t>Click to edit Master text styles</a:t>
            </a:r>
          </a:p>
        </p:txBody>
      </p:sp>
      <p:sp>
        <p:nvSpPr>
          <p:cNvPr id="4" name="Date Placeholder 3"/>
          <p:cNvSpPr>
            <a:spLocks noGrp="1"/>
          </p:cNvSpPr>
          <p:nvPr>
            <p:ph type="dt" sz="half" idx="10"/>
          </p:nvPr>
        </p:nvSpPr>
        <p:spPr/>
        <p:txBody>
          <a:bodyPr/>
          <a:lstStyle>
            <a:extLst/>
          </a:lstStyle>
          <a:p>
            <a:fld id="{220F83AA-60B0-4D57-8C15-4E8733B479D9}" type="datetimeFigureOut">
              <a:rPr lang="en-US" smtClean="0"/>
              <a:pPr/>
              <a:t>5/29/2009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A00F1AD-8687-46D5-82CF-4A586891706B}" type="slidenum">
              <a:rPr lang="en-US" smtClean="0"/>
              <a:pPr/>
              <a:t>‹#›</a:t>
            </a:fld>
            <a:endParaRPr lang="en-US"/>
          </a:p>
        </p:txBody>
      </p:sp>
      <p:sp>
        <p:nvSpPr>
          <p:cNvPr id="2" name="Title 1"/>
          <p:cNvSpPr>
            <a:spLocks noGrp="1"/>
          </p:cNvSpPr>
          <p:nvPr>
            <p:ph type="title"/>
          </p:nvPr>
        </p:nvSpPr>
        <p:spPr>
          <a:xfrm>
            <a:off x="706902" y="5366404"/>
            <a:ext cx="8156448" cy="777240"/>
          </a:xfrm>
        </p:spPr>
        <p:txBody>
          <a:bodyPr tIns="64008">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lvl1pPr algn="l">
              <a:buNone/>
              <a:defRPr sz="3800" b="1" cap="none" spc="0" baseline="0">
                <a:ln/>
                <a:solidFill>
                  <a:schemeClr val="tx2">
                    <a:lumMod val="75000"/>
                  </a:schemeClr>
                </a:solidFill>
                <a:effectLst/>
              </a:defRPr>
            </a:lvl1pPr>
            <a:extLst/>
          </a:lstStyle>
          <a:p>
            <a:r>
              <a:rPr lang="en-US" altLang="ja-JP" smtClean="0"/>
              <a:t>Click to edit Master title style</a:t>
            </a:r>
            <a:endParaRPr lang="en-US" dirty="0"/>
          </a:p>
        </p:txBody>
      </p:sp>
      <p:cxnSp>
        <p:nvCxnSpPr>
          <p:cNvPr id="29" name="Straight Connector 28"/>
          <p:cNvCxnSpPr/>
          <p:nvPr/>
        </p:nvCxnSpPr>
        <p:spPr>
          <a:xfrm>
            <a:off x="714348" y="5277543"/>
            <a:ext cx="7500990" cy="15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lang="en-US" altLang="ja-JP" smtClean="0"/>
              <a:t>Click to edit Master title style</a:t>
            </a:r>
            <a:endParaRPr lang="en-US" dirty="0"/>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en-US" dirty="0"/>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en-US"/>
          </a:p>
        </p:txBody>
      </p:sp>
      <p:sp>
        <p:nvSpPr>
          <p:cNvPr id="5" name="Date Placeholder 4"/>
          <p:cNvSpPr>
            <a:spLocks noGrp="1"/>
          </p:cNvSpPr>
          <p:nvPr>
            <p:ph type="dt" sz="half" idx="10"/>
          </p:nvPr>
        </p:nvSpPr>
        <p:spPr/>
        <p:txBody>
          <a:bodyPr/>
          <a:lstStyle>
            <a:extLst/>
          </a:lstStyle>
          <a:p>
            <a:fld id="{220F83AA-60B0-4D57-8C15-4E8733B479D9}" type="datetimeFigureOut">
              <a:rPr lang="en-US" smtClean="0"/>
              <a:pPr/>
              <a:t>5/29/2009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A00F1AD-8687-46D5-82CF-4A586891706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4" y="512064"/>
            <a:ext cx="7772400" cy="914400"/>
          </a:xfrm>
        </p:spPr>
        <p:txBody>
          <a:bodyPr anchor="t"/>
          <a:lstStyle>
            <a:lvl1pPr>
              <a:defRPr sz="4000"/>
            </a:lvl1pPr>
            <a:extLst/>
          </a:lstStyle>
          <a:p>
            <a:r>
              <a:rPr lang="en-US" altLang="ja-JP" smtClean="0"/>
              <a:t>Click to edit Master title style</a:t>
            </a:r>
            <a:endParaRPr lang="en-US" dirty="0"/>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altLang="ja-JP"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altLang="ja-JP"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en-US" dirty="0"/>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en-US"/>
          </a:p>
        </p:txBody>
      </p:sp>
      <p:sp>
        <p:nvSpPr>
          <p:cNvPr id="7" name="Date Placeholder 6"/>
          <p:cNvSpPr>
            <a:spLocks noGrp="1"/>
          </p:cNvSpPr>
          <p:nvPr>
            <p:ph type="dt" sz="half" idx="10"/>
          </p:nvPr>
        </p:nvSpPr>
        <p:spPr/>
        <p:txBody>
          <a:bodyPr/>
          <a:lstStyle>
            <a:extLst/>
          </a:lstStyle>
          <a:p>
            <a:fld id="{220F83AA-60B0-4D57-8C15-4E8733B479D9}" type="datetimeFigureOut">
              <a:rPr lang="en-US" smtClean="0"/>
              <a:pPr/>
              <a:t>5/29/2009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A00F1AD-8687-46D5-82CF-4A586891706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lang="en-US" altLang="ja-JP" smtClean="0"/>
              <a:t>Click to edit Master title style</a:t>
            </a:r>
            <a:endParaRPr lang="en-US" dirty="0"/>
          </a:p>
        </p:txBody>
      </p:sp>
      <p:sp>
        <p:nvSpPr>
          <p:cNvPr id="3" name="Date Placeholder 2"/>
          <p:cNvSpPr>
            <a:spLocks noGrp="1"/>
          </p:cNvSpPr>
          <p:nvPr>
            <p:ph type="dt" sz="half" idx="10"/>
          </p:nvPr>
        </p:nvSpPr>
        <p:spPr/>
        <p:txBody>
          <a:bodyPr/>
          <a:lstStyle>
            <a:extLst/>
          </a:lstStyle>
          <a:p>
            <a:fld id="{220F83AA-60B0-4D57-8C15-4E8733B479D9}" type="datetimeFigureOut">
              <a:rPr lang="en-US" smtClean="0"/>
              <a:pPr/>
              <a:t>5/29/2009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A00F1AD-8687-46D5-82CF-4A586891706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20F83AA-60B0-4D57-8C15-4E8733B479D9}" type="datetimeFigureOut">
              <a:rPr lang="en-US" smtClean="0"/>
              <a:pPr/>
              <a:t>5/29/2009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A00F1AD-8687-46D5-82CF-4A586891706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2528878" cy="1162050"/>
          </a:xfrm>
        </p:spPr>
        <p:txBody>
          <a:bodyPr anchor="ctr"/>
          <a:lstStyle>
            <a:lvl1pPr algn="l">
              <a:buNone/>
              <a:defRPr sz="2000" b="0"/>
            </a:lvl1pPr>
            <a:extLst/>
          </a:lstStyle>
          <a:p>
            <a:r>
              <a:rPr lang="en-US" altLang="ja-JP" smtClean="0"/>
              <a:t>Click to edit Master title style</a:t>
            </a:r>
            <a:endParaRPr lang="en-US" dirty="0"/>
          </a:p>
        </p:txBody>
      </p:sp>
      <p:sp>
        <p:nvSpPr>
          <p:cNvPr id="3" name="Text Placeholder 2"/>
          <p:cNvSpPr>
            <a:spLocks noGrp="1"/>
          </p:cNvSpPr>
          <p:nvPr>
            <p:ph type="body" idx="2"/>
          </p:nvPr>
        </p:nvSpPr>
        <p:spPr>
          <a:xfrm>
            <a:off x="685800" y="1435100"/>
            <a:ext cx="2528878"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altLang="ja-JP" smtClean="0"/>
              <a:t>Click to edit Master text styles</a:t>
            </a:r>
          </a:p>
        </p:txBody>
      </p:sp>
      <p:sp>
        <p:nvSpPr>
          <p:cNvPr id="4" name="Content Placeholder 3"/>
          <p:cNvSpPr>
            <a:spLocks noGrp="1"/>
          </p:cNvSpPr>
          <p:nvPr>
            <p:ph sz="half" idx="1"/>
          </p:nvPr>
        </p:nvSpPr>
        <p:spPr>
          <a:xfrm>
            <a:off x="3429000" y="285728"/>
            <a:ext cx="5486400" cy="5721372"/>
          </a:xfrm>
        </p:spPr>
        <p:txBody>
          <a:bodyPr/>
          <a:lstStyle>
            <a:lvl1pPr>
              <a:defRPr sz="3200"/>
            </a:lvl1pPr>
            <a:lvl2pPr>
              <a:defRPr sz="2800"/>
            </a:lvl2pPr>
            <a:lvl3pPr>
              <a:defRPr sz="2400"/>
            </a:lvl3pPr>
            <a:lvl4pPr>
              <a:defRPr sz="2000"/>
            </a:lvl4pPr>
            <a:lvl5pPr>
              <a:defRPr sz="2000"/>
            </a:lvl5pPr>
            <a:extLs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en-US" dirty="0"/>
          </a:p>
        </p:txBody>
      </p:sp>
      <p:sp>
        <p:nvSpPr>
          <p:cNvPr id="5" name="Date Placeholder 4"/>
          <p:cNvSpPr>
            <a:spLocks noGrp="1"/>
          </p:cNvSpPr>
          <p:nvPr>
            <p:ph type="dt" sz="half" idx="10"/>
          </p:nvPr>
        </p:nvSpPr>
        <p:spPr/>
        <p:txBody>
          <a:bodyPr/>
          <a:lstStyle>
            <a:extLst/>
          </a:lstStyle>
          <a:p>
            <a:fld id="{220F83AA-60B0-4D57-8C15-4E8733B479D9}" type="datetimeFigureOut">
              <a:rPr lang="en-US" smtClean="0"/>
              <a:pPr/>
              <a:t>5/29/2009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A00F1AD-8687-46D5-82CF-4A586891706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914400" y="4941829"/>
            <a:ext cx="6858000" cy="701749"/>
          </a:xfrm>
        </p:spPr>
        <p:txBody>
          <a:bodyPr anchor="b"/>
          <a:lstStyle>
            <a:lvl1pPr algn="l">
              <a:buNone/>
              <a:defRPr sz="2100" b="0"/>
            </a:lvl1pPr>
            <a:extLst/>
          </a:lstStyle>
          <a:p>
            <a:r>
              <a:rPr lang="en-US" altLang="ja-JP" smtClean="0"/>
              <a:t>Click to edit Master title style</a:t>
            </a:r>
            <a:endParaRPr lang="en-US" dirty="0"/>
          </a:p>
        </p:txBody>
      </p:sp>
      <p:sp>
        <p:nvSpPr>
          <p:cNvPr id="3" name="Picture Placeholder 2"/>
          <p:cNvSpPr>
            <a:spLocks noGrp="1"/>
          </p:cNvSpPr>
          <p:nvPr>
            <p:ph type="pic" idx="1"/>
          </p:nvPr>
        </p:nvSpPr>
        <p:spPr>
          <a:xfrm>
            <a:off x="914400" y="357166"/>
            <a:ext cx="6858048" cy="4286280"/>
          </a:xfrm>
          <a:noFill/>
          <a:ln w="12700">
            <a:noFill/>
          </a:ln>
        </p:spPr>
        <p:txBody>
          <a:bodyPr/>
          <a:lstStyle>
            <a:lvl1pPr marL="0" indent="0">
              <a:buNone/>
              <a:defRPr sz="3200"/>
            </a:lvl1pPr>
            <a:extLst/>
          </a:lstStyle>
          <a:p>
            <a:r>
              <a:rPr lang="en-US" altLang="ja-JP" smtClean="0"/>
              <a:t>Click icon to add picture</a:t>
            </a:r>
            <a:endParaRPr lang="en-US" dirty="0"/>
          </a:p>
        </p:txBody>
      </p:sp>
      <p:sp>
        <p:nvSpPr>
          <p:cNvPr id="4" name="Text Placeholder 3"/>
          <p:cNvSpPr>
            <a:spLocks noGrp="1"/>
          </p:cNvSpPr>
          <p:nvPr>
            <p:ph type="body" sz="half" idx="2"/>
          </p:nvPr>
        </p:nvSpPr>
        <p:spPr bwMode="white">
          <a:xfrm>
            <a:off x="914400" y="5643578"/>
            <a:ext cx="6858000" cy="428628"/>
          </a:xfrm>
        </p:spPr>
        <p:txBody>
          <a:bodyPr>
            <a:normAutofit/>
          </a:bodyPr>
          <a:lstStyle>
            <a:lvl1pPr marL="27432" indent="0">
              <a:spcBef>
                <a:spcPts val="0"/>
              </a:spcBef>
              <a:buNone/>
              <a:defRPr sz="1100">
                <a:solidFill>
                  <a:srgbClr val="FFFFFF"/>
                </a:solidFill>
              </a:defRPr>
            </a:lvl1pPr>
            <a:lvl2pPr>
              <a:defRPr sz="1200"/>
            </a:lvl2pPr>
            <a:lvl3pPr>
              <a:defRPr sz="1000"/>
            </a:lvl3pPr>
            <a:lvl4pPr>
              <a:defRPr sz="900"/>
            </a:lvl4pPr>
            <a:lvl5pPr>
              <a:defRPr sz="900"/>
            </a:lvl5pPr>
            <a:extLst/>
          </a:lstStyle>
          <a:p>
            <a:pPr lvl="0"/>
            <a:r>
              <a:rPr lang="en-US" altLang="ja-JP" smtClean="0"/>
              <a:t>Click to edit Master text styles</a:t>
            </a:r>
          </a:p>
        </p:txBody>
      </p:sp>
      <p:sp>
        <p:nvSpPr>
          <p:cNvPr id="10" name="Date Placeholder 9"/>
          <p:cNvSpPr>
            <a:spLocks noGrp="1"/>
          </p:cNvSpPr>
          <p:nvPr>
            <p:ph type="dt" sz="half" idx="10"/>
          </p:nvPr>
        </p:nvSpPr>
        <p:spPr/>
        <p:txBody>
          <a:bodyPr/>
          <a:lstStyle/>
          <a:p>
            <a:fld id="{220F83AA-60B0-4D57-8C15-4E8733B479D9}" type="datetimeFigureOut">
              <a:rPr lang="en-US" smtClean="0"/>
              <a:pPr/>
              <a:t>5/29/2009</a:t>
            </a:fld>
            <a:endParaRPr lang="en-US"/>
          </a:p>
        </p:txBody>
      </p:sp>
      <p:sp>
        <p:nvSpPr>
          <p:cNvPr id="11" name="Slide Number Placeholder 10"/>
          <p:cNvSpPr>
            <a:spLocks noGrp="1"/>
          </p:cNvSpPr>
          <p:nvPr>
            <p:ph type="sldNum" sz="quarter" idx="11"/>
          </p:nvPr>
        </p:nvSpPr>
        <p:spPr/>
        <p:txBody>
          <a:bodyPr/>
          <a:lstStyle/>
          <a:p>
            <a:fld id="{7A00F1AD-8687-46D5-82CF-4A586891706B}" type="slidenum">
              <a:rPr lang="en-US" smtClean="0"/>
              <a:pPr/>
              <a:t>‹#›</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1"/>
            <a:ext cx="214282"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extLst/>
          </a:lstStyle>
          <a:p>
            <a:r>
              <a:rPr lang="en-US" altLang="ja-JP" smtClean="0"/>
              <a:t>Click to edit Master title style</a:t>
            </a:r>
            <a:endParaRPr lang="en-US" dirty="0"/>
          </a:p>
        </p:txBody>
      </p:sp>
      <p:sp>
        <p:nvSpPr>
          <p:cNvPr id="13" name="Text Placeholder 12"/>
          <p:cNvSpPr>
            <a:spLocks noGrp="1"/>
          </p:cNvSpPr>
          <p:nvPr>
            <p:ph type="body" idx="1"/>
          </p:nvPr>
        </p:nvSpPr>
        <p:spPr>
          <a:xfrm>
            <a:off x="914400" y="1571612"/>
            <a:ext cx="7772400" cy="4783948"/>
          </a:xfrm>
          <a:prstGeom prst="rect">
            <a:avLst/>
          </a:prstGeom>
        </p:spPr>
        <p:txBody>
          <a:bodyPr vert="horz">
            <a:normAutofit/>
          </a:bodyPr>
          <a:lstStyle>
            <a:extLs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en-US" dirty="0"/>
          </a:p>
        </p:txBody>
      </p:sp>
      <p:sp>
        <p:nvSpPr>
          <p:cNvPr id="14" name="Date Placeholder 13"/>
          <p:cNvSpPr>
            <a:spLocks noGrp="1"/>
          </p:cNvSpPr>
          <p:nvPr>
            <p:ph type="dt" sz="half" idx="2"/>
          </p:nvPr>
        </p:nvSpPr>
        <p:spPr>
          <a:xfrm>
            <a:off x="6477000" y="6421461"/>
            <a:ext cx="2133600" cy="365125"/>
          </a:xfrm>
          <a:prstGeom prst="rect">
            <a:avLst/>
          </a:prstGeom>
        </p:spPr>
        <p:txBody>
          <a:bodyPr vert="horz" anchor="b"/>
          <a:lstStyle>
            <a:lvl1pPr algn="l">
              <a:defRPr sz="1100">
                <a:solidFill>
                  <a:schemeClr val="tx2"/>
                </a:solidFill>
              </a:defRPr>
            </a:lvl1pPr>
            <a:extLst/>
          </a:lstStyle>
          <a:p>
            <a:fld id="{220F83AA-60B0-4D57-8C15-4E8733B479D9}" type="datetimeFigureOut">
              <a:rPr lang="en-US" smtClean="0"/>
              <a:pPr/>
              <a:t>5/29/2009</a:t>
            </a:fld>
            <a:endParaRPr lang="en-US"/>
          </a:p>
        </p:txBody>
      </p:sp>
      <p:sp>
        <p:nvSpPr>
          <p:cNvPr id="3" name="Footer Placeholder 2"/>
          <p:cNvSpPr>
            <a:spLocks noGrp="1"/>
          </p:cNvSpPr>
          <p:nvPr>
            <p:ph type="ftr" sz="quarter" idx="3"/>
          </p:nvPr>
        </p:nvSpPr>
        <p:spPr>
          <a:xfrm>
            <a:off x="914400" y="6421461"/>
            <a:ext cx="5562600" cy="365125"/>
          </a:xfrm>
          <a:prstGeom prst="rect">
            <a:avLst/>
          </a:prstGeom>
        </p:spPr>
        <p:txBody>
          <a:bodyPr vert="horz" anchor="b"/>
          <a:lstStyle>
            <a:lvl1pPr algn="r">
              <a:defRPr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21461"/>
            <a:ext cx="457200" cy="365125"/>
          </a:xfrm>
          <a:prstGeom prst="rect">
            <a:avLst/>
          </a:prstGeom>
        </p:spPr>
        <p:txBody>
          <a:bodyPr vert="horz" anchor="b"/>
          <a:lstStyle>
            <a:lvl1pPr algn="l">
              <a:defRPr sz="1200">
                <a:solidFill>
                  <a:schemeClr val="tx2"/>
                </a:solidFill>
              </a:defRPr>
            </a:lvl1pPr>
            <a:extLst/>
          </a:lstStyle>
          <a:p>
            <a:fld id="{7A00F1AD-8687-46D5-82CF-4A586891706B}" type="slidenum">
              <a:rPr lang="en-US" smtClean="0"/>
              <a:pPr/>
              <a:t>‹#›</a:t>
            </a:fld>
            <a:endParaRPr lang="en-US"/>
          </a:p>
        </p:txBody>
      </p:sp>
      <p:cxnSp>
        <p:nvCxnSpPr>
          <p:cNvPr id="20" name="Straight Connector 19"/>
          <p:cNvCxnSpPr/>
          <p:nvPr/>
        </p:nvCxnSpPr>
        <p:spPr>
          <a:xfrm rot="5400000">
            <a:off x="-3293075" y="3429000"/>
            <a:ext cx="6858000" cy="1588"/>
          </a:xfrm>
          <a:prstGeom prst="line">
            <a:avLst/>
          </a:prstGeom>
          <a:ln w="127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3243408" y="3428230"/>
            <a:ext cx="6858000" cy="1588"/>
          </a:xfrm>
          <a:prstGeom prst="line">
            <a:avLst/>
          </a:prstGeom>
          <a:ln w="12700">
            <a:solidFill>
              <a:schemeClr val="bg2">
                <a:lumMod val="75000"/>
                <a:alpha val="59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185349" y="3428230"/>
            <a:ext cx="6858000" cy="1588"/>
          </a:xfrm>
          <a:prstGeom prst="line">
            <a:avLst/>
          </a:prstGeom>
          <a:ln w="3175">
            <a:solidFill>
              <a:schemeClr val="tx1">
                <a:alpha val="59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5699724" y="3428182"/>
            <a:ext cx="6858000" cy="1588"/>
          </a:xfrm>
          <a:prstGeom prst="line">
            <a:avLst/>
          </a:prstGeom>
          <a:ln w="28575">
            <a:solidFill>
              <a:schemeClr val="tx1">
                <a:alpha val="59000"/>
              </a:schemeClr>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1" sz="4000" b="1" kern="1200" cap="none" spc="0" baseline="0">
          <a:ln/>
          <a:gradFill>
            <a:gsLst>
              <a:gs pos="0">
                <a:schemeClr val="tx2">
                  <a:lumMod val="90000"/>
                </a:schemeClr>
              </a:gs>
              <a:gs pos="50000">
                <a:schemeClr val="tx2">
                  <a:lumMod val="50000"/>
                </a:schemeClr>
              </a:gs>
              <a:gs pos="100000">
                <a:schemeClr val="tx2">
                  <a:lumMod val="25000"/>
                </a:schemeClr>
              </a:gs>
            </a:gsLst>
            <a:lin ang="5400000" scaled="0"/>
          </a:gradFill>
          <a:effectLst/>
          <a:latin typeface="+mj-lt"/>
          <a:ea typeface="+mj-ea"/>
          <a:cs typeface="+mj-cs"/>
        </a:defRPr>
      </a:lvl1pPr>
      <a:extLst/>
    </p:titleStyle>
    <p:bodyStyle>
      <a:lvl1pPr marL="411480" indent="-342900" algn="l" rtl="0" eaLnBrk="1" latinLnBrk="0" hangingPunct="1">
        <a:spcBef>
          <a:spcPts val="700"/>
        </a:spcBef>
        <a:buClr>
          <a:schemeClr val="accent2">
            <a:lumMod val="75000"/>
          </a:schemeClr>
        </a:buClr>
        <a:buSzPct val="85000"/>
        <a:buFont typeface="Wingdings 2" pitchFamily="18" charset="2"/>
        <a:buChar char=""/>
        <a:defRPr kumimoji="1" sz="3000" kern="1200">
          <a:solidFill>
            <a:schemeClr val="tx1"/>
          </a:solidFill>
          <a:latin typeface="+mn-lt"/>
          <a:ea typeface="+mn-ea"/>
          <a:cs typeface="+mn-cs"/>
        </a:defRPr>
      </a:lvl1pPr>
      <a:lvl2pPr marL="740664" indent="-285750" algn="l" rtl="0" eaLnBrk="1" latinLnBrk="0" hangingPunct="1">
        <a:spcBef>
          <a:spcPct val="20000"/>
        </a:spcBef>
        <a:buClr>
          <a:schemeClr val="accent2">
            <a:lumMod val="60000"/>
            <a:lumOff val="40000"/>
          </a:schemeClr>
        </a:buClr>
        <a:buSzPct val="80000"/>
        <a:buFont typeface="Wingdings" pitchFamily="2" charset="2"/>
        <a:buChar char="l"/>
        <a:defRPr kumimoji="1" sz="2600" kern="1200">
          <a:solidFill>
            <a:schemeClr val="tx1"/>
          </a:solidFill>
          <a:latin typeface="+mn-lt"/>
          <a:ea typeface="+mn-ea"/>
          <a:cs typeface="+mn-cs"/>
        </a:defRPr>
      </a:lvl2pPr>
      <a:lvl3pPr marL="996696" indent="-228600" algn="l" rtl="0" eaLnBrk="1" latinLnBrk="0" hangingPunct="1">
        <a:spcBef>
          <a:spcPct val="20000"/>
        </a:spcBef>
        <a:buClr>
          <a:schemeClr val="accent2">
            <a:lumMod val="40000"/>
            <a:lumOff val="60000"/>
          </a:schemeClr>
        </a:buClr>
        <a:buSzPct val="65000"/>
        <a:buFont typeface="Wingdings 2" pitchFamily="18" charset="2"/>
        <a:buChar char=""/>
        <a:defRPr kumimoji="1" sz="2400" kern="1200">
          <a:solidFill>
            <a:schemeClr val="tx1"/>
          </a:solidFill>
          <a:latin typeface="+mn-lt"/>
          <a:ea typeface="+mn-ea"/>
          <a:cs typeface="+mn-cs"/>
        </a:defRPr>
      </a:lvl3pPr>
      <a:lvl4pPr marL="1261872" indent="-228600" algn="l" rtl="0" eaLnBrk="1" latinLnBrk="0" hangingPunct="1">
        <a:spcBef>
          <a:spcPct val="20000"/>
        </a:spcBef>
        <a:buClr>
          <a:schemeClr val="accent2">
            <a:lumMod val="20000"/>
            <a:lumOff val="80000"/>
          </a:schemeClr>
        </a:buClr>
        <a:buSzPct val="100000"/>
        <a:buFont typeface="Arial" pitchFamily="34" charset="0"/>
        <a:buChar char="•"/>
        <a:defRPr kumimoji="1" sz="2200" kern="1200">
          <a:solidFill>
            <a:schemeClr val="tx1"/>
          </a:solidFill>
          <a:latin typeface="+mn-lt"/>
          <a:ea typeface="+mn-ea"/>
          <a:cs typeface="+mn-cs"/>
        </a:defRPr>
      </a:lvl4pPr>
      <a:lvl5pPr marL="1481328" indent="-210312" algn="l" rtl="0" eaLnBrk="1" latinLnBrk="0" hangingPunct="1">
        <a:spcBef>
          <a:spcPct val="20000"/>
        </a:spcBef>
        <a:buClr>
          <a:schemeClr val="accent2">
            <a:lumMod val="75000"/>
          </a:schemeClr>
        </a:buClr>
        <a:buSzPct val="50000"/>
        <a:buFont typeface="Wingdings" pitchFamily="2" charset="2"/>
        <a:buChar char="n"/>
        <a:defRPr kumimoji="1"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1"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1"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1"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1" sz="1600" kern="1200">
          <a:solidFill>
            <a:schemeClr val="tx1"/>
          </a:solidFill>
          <a:latin typeface="+mn-lt"/>
          <a:ea typeface="+mn-ea"/>
          <a:cs typeface="+mn-cs"/>
        </a:defRPr>
      </a:lvl9pPr>
      <a:extLst/>
    </p:bodyStyle>
    <p:otherStyle>
      <a:lvl1pPr marL="0" algn="l" rtl="0" eaLnBrk="1" hangingPunct="1">
        <a:defRPr kumimoji="1" kern="1200">
          <a:solidFill>
            <a:schemeClr val="tx1"/>
          </a:solidFill>
          <a:latin typeface="+mn-lt"/>
          <a:ea typeface="+mn-ea"/>
          <a:cs typeface="+mn-cs"/>
        </a:defRPr>
      </a:lvl1pPr>
      <a:lvl2pPr marL="457200" algn="l" rtl="0" eaLnBrk="1" hangingPunct="1">
        <a:defRPr kumimoji="1" kern="1200">
          <a:solidFill>
            <a:schemeClr val="tx1"/>
          </a:solidFill>
          <a:latin typeface="+mn-lt"/>
          <a:ea typeface="+mn-ea"/>
          <a:cs typeface="+mn-cs"/>
        </a:defRPr>
      </a:lvl2pPr>
      <a:lvl3pPr marL="914400" algn="l" rtl="0" eaLnBrk="1" hangingPunct="1">
        <a:defRPr kumimoji="1" kern="1200">
          <a:solidFill>
            <a:schemeClr val="tx1"/>
          </a:solidFill>
          <a:latin typeface="+mn-lt"/>
          <a:ea typeface="+mn-ea"/>
          <a:cs typeface="+mn-cs"/>
        </a:defRPr>
      </a:lvl3pPr>
      <a:lvl4pPr marL="1371600" algn="l" rtl="0" eaLnBrk="1" hangingPunct="1">
        <a:defRPr kumimoji="1" kern="1200">
          <a:solidFill>
            <a:schemeClr val="tx1"/>
          </a:solidFill>
          <a:latin typeface="+mn-lt"/>
          <a:ea typeface="+mn-ea"/>
          <a:cs typeface="+mn-cs"/>
        </a:defRPr>
      </a:lvl4pPr>
      <a:lvl5pPr marL="1828800" algn="l" rtl="0" eaLnBrk="1" hangingPunct="1">
        <a:defRPr kumimoji="1" kern="1200">
          <a:solidFill>
            <a:schemeClr val="tx1"/>
          </a:solidFill>
          <a:latin typeface="+mn-lt"/>
          <a:ea typeface="+mn-ea"/>
          <a:cs typeface="+mn-cs"/>
        </a:defRPr>
      </a:lvl5pPr>
      <a:lvl6pPr marL="2286000" algn="l" rtl="0" eaLnBrk="1" hangingPunct="1">
        <a:defRPr kumimoji="1" kern="1200">
          <a:solidFill>
            <a:schemeClr val="tx1"/>
          </a:solidFill>
          <a:latin typeface="+mn-lt"/>
          <a:ea typeface="+mn-ea"/>
          <a:cs typeface="+mn-cs"/>
        </a:defRPr>
      </a:lvl6pPr>
      <a:lvl7pPr marL="2743200" algn="l" rtl="0" eaLnBrk="1" hangingPunct="1">
        <a:defRPr kumimoji="1" kern="1200">
          <a:solidFill>
            <a:schemeClr val="tx1"/>
          </a:solidFill>
          <a:latin typeface="+mn-lt"/>
          <a:ea typeface="+mn-ea"/>
          <a:cs typeface="+mn-cs"/>
        </a:defRPr>
      </a:lvl7pPr>
      <a:lvl8pPr marL="3200400" algn="l" rtl="0" eaLnBrk="1" hangingPunct="1">
        <a:defRPr kumimoji="1" kern="1200">
          <a:solidFill>
            <a:schemeClr val="tx1"/>
          </a:solidFill>
          <a:latin typeface="+mn-lt"/>
          <a:ea typeface="+mn-ea"/>
          <a:cs typeface="+mn-cs"/>
        </a:defRPr>
      </a:lvl8pPr>
      <a:lvl9pPr marL="3657600" algn="l" rtl="0" eaLnBrk="1"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storyboard2.pdf" TargetMode="External"/><Relationship Id="rId2" Type="http://schemas.openxmlformats.org/officeDocument/2006/relationships/hyperlink" Target="StoryBoard1.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gi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www.microsoft.com/windowsxp/using/digitalphotography/PhotoStory/default.msp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photo_story_3tutorial.pdf"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storycenter.org/memvoice/pages/tutorial_1.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storycenter.org/" TargetMode="External"/><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Creative_Commons.docx" TargetMode="External"/><Relationship Id="rId2" Type="http://schemas.openxmlformats.org/officeDocument/2006/relationships/hyperlink" Target="copyright_chart.pdf"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educationworld.com/a_curr/curr280b.shtml" TargetMode="External"/><Relationship Id="rId2" Type="http://schemas.openxmlformats.org/officeDocument/2006/relationships/hyperlink" Target="http://www.educationworld.com/a_curr/curr280a.shtml" TargetMode="External"/><Relationship Id="rId1" Type="http://schemas.openxmlformats.org/officeDocument/2006/relationships/slideLayout" Target="../slideLayouts/slideLayout2.xml"/><Relationship Id="rId6" Type="http://schemas.openxmlformats.org/officeDocument/2006/relationships/hyperlink" Target="http://www.educationworld.com/a_curr/curr280e.shtml" TargetMode="External"/><Relationship Id="rId5" Type="http://schemas.openxmlformats.org/officeDocument/2006/relationships/hyperlink" Target="http://www.educationworld.com/a_curr/curr280d.shtml" TargetMode="External"/><Relationship Id="rId4" Type="http://schemas.openxmlformats.org/officeDocument/2006/relationships/hyperlink" Target="http://www.educationworld.com/a_curr/curr280c.shtml"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earch.creativecommons.org/" TargetMode="External"/><Relationship Id="rId2" Type="http://schemas.openxmlformats.org/officeDocument/2006/relationships/hyperlink" Target="Creativecommons-informational-flyer_eng.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microsoft.com/windowsxp/using/digitalphotography/PhotoStory/default.mspx" TargetMode="External"/><Relationship Id="rId2" Type="http://schemas.openxmlformats.org/officeDocument/2006/relationships/hyperlink" Target="http://www.microsoft.com/windowsxp/using/digitalphotography/photostory/tips/firststory.mspx" TargetMode="External"/><Relationship Id="rId1" Type="http://schemas.openxmlformats.org/officeDocument/2006/relationships/slideLayout" Target="../slideLayouts/slideLayout2.xml"/><Relationship Id="rId5" Type="http://schemas.openxmlformats.org/officeDocument/2006/relationships/hyperlink" Target="Comparison+Chart%20PhotoStory-MovieMaker.pdf" TargetMode="External"/><Relationship Id="rId4" Type="http://schemas.openxmlformats.org/officeDocument/2006/relationships/hyperlink" Target="http://www.microsoft.com/windowsxp/using/moviemaker/videos/create.mspx" TargetMode="External"/></Relationships>
</file>

<file path=ppt/slides/_rels/slide28.xml.rels><?xml version="1.0" encoding="UTF-8" standalone="yes"?>
<Relationships xmlns="http://schemas.openxmlformats.org/package/2006/relationships"><Relationship Id="rId8" Type="http://schemas.openxmlformats.org/officeDocument/2006/relationships/hyperlink" Target="http://www.wsd1.org/digitalstorytelling/" TargetMode="External"/><Relationship Id="rId3" Type="http://schemas.openxmlformats.org/officeDocument/2006/relationships/hyperlink" Target="http://www.digitales.us/story_details.php?story_id=43" TargetMode="External"/><Relationship Id="rId7" Type="http://schemas.openxmlformats.org/officeDocument/2006/relationships/hyperlink" Target="http://www.storycenter.org/memvoice/movies/recipe.mov" TargetMode="External"/><Relationship Id="rId12" Type="http://schemas.openxmlformats.org/officeDocument/2006/relationships/hyperlink" Target="http://digitalstorytelling.coe.uh.edu/movie_pop_02.html" TargetMode="External"/><Relationship Id="rId2" Type="http://schemas.openxmlformats.org/officeDocument/2006/relationships/hyperlink" Target="http://fhswolvesden.wikispaces.com/1984+Multimedia+Project" TargetMode="External"/><Relationship Id="rId1" Type="http://schemas.openxmlformats.org/officeDocument/2006/relationships/slideLayout" Target="../slideLayouts/slideLayout2.xml"/><Relationship Id="rId6" Type="http://schemas.openxmlformats.org/officeDocument/2006/relationships/hyperlink" Target="http://www.storycenter.org/stories/" TargetMode="External"/><Relationship Id="rId11" Type="http://schemas.openxmlformats.org/officeDocument/2006/relationships/hyperlink" Target="http://digitalstorytelling.coe.uh.edu/movie_pop_05.html" TargetMode="External"/><Relationship Id="rId5" Type="http://schemas.openxmlformats.org/officeDocument/2006/relationships/hyperlink" Target="http://clow.ipsd.org/lmc_storytellers_Tattle_Tales_2005_2006.html" TargetMode="External"/><Relationship Id="rId10" Type="http://schemas.openxmlformats.org/officeDocument/2006/relationships/hyperlink" Target="http://digitalstorytelling.coe.uh.edu/movie_pop_01.html" TargetMode="External"/><Relationship Id="rId4" Type="http://schemas.openxmlformats.org/officeDocument/2006/relationships/hyperlink" Target="http://www.digitales.us/story_details.php?story_id=21" TargetMode="External"/><Relationship Id="rId9" Type="http://schemas.openxmlformats.org/officeDocument/2006/relationships/hyperlink" Target="http://www.mcli.dist.maricopa.edu/learnshops/digital/examples.php"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www.dtc.scott.k12.ky.us/technology/digitalstorytelling/ds.html" TargetMode="External"/><Relationship Id="rId2" Type="http://schemas.openxmlformats.org/officeDocument/2006/relationships/hyperlink" Target="http://edtech.guhsd.net/video/videoideas.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edcommunity.apple.com/ali/story.php?itemID=180" TargetMode="External"/><Relationship Id="rId2" Type="http://schemas.openxmlformats.org/officeDocument/2006/relationships/hyperlink" Target="http://edcommunity.apple.com/ali/search.php?collectionID=7" TargetMode="External"/><Relationship Id="rId1" Type="http://schemas.openxmlformats.org/officeDocument/2006/relationships/slideLayout" Target="../slideLayouts/slideLayout2.xml"/><Relationship Id="rId5" Type="http://schemas.openxmlformats.org/officeDocument/2006/relationships/hyperlink" Target="http://edcommunity.apple.com/ali/story.php?itemID=193" TargetMode="External"/><Relationship Id="rId4" Type="http://schemas.openxmlformats.org/officeDocument/2006/relationships/hyperlink" Target="http://edcommunity.apple.com/ali/story.php?itemID=196" TargetMode="External"/></Relationships>
</file>

<file path=ppt/slides/_rels/slide31.xml.rels><?xml version="1.0" encoding="UTF-8" standalone="yes"?>
<Relationships xmlns="http://schemas.openxmlformats.org/package/2006/relationships"><Relationship Id="rId8" Type="http://schemas.openxmlformats.org/officeDocument/2006/relationships/hyperlink" Target="http://www.flickr.com/" TargetMode="External"/><Relationship Id="rId3" Type="http://schemas.openxmlformats.org/officeDocument/2006/relationships/hyperlink" Target="http://www.freefoto.com/index.jsp" TargetMode="External"/><Relationship Id="rId7" Type="http://schemas.openxmlformats.org/officeDocument/2006/relationships/hyperlink" Target="http://www.aamprogram.org/index.aspx" TargetMode="External"/><Relationship Id="rId2" Type="http://schemas.openxmlformats.org/officeDocument/2006/relationships/hyperlink" Target="http://www.pics4learning.com/" TargetMode="External"/><Relationship Id="rId1" Type="http://schemas.openxmlformats.org/officeDocument/2006/relationships/slideLayout" Target="../slideLayouts/slideLayout2.xml"/><Relationship Id="rId6" Type="http://schemas.openxmlformats.org/officeDocument/2006/relationships/hyperlink" Target="http://www.google.com/imghp?hl=en&amp;tab=wi&amp;q" TargetMode="External"/><Relationship Id="rId11" Type="http://schemas.openxmlformats.org/officeDocument/2006/relationships/hyperlink" Target="http://office.microsoft.com/en-us/clipart/default.aspx?lc=en-us" TargetMode="External"/><Relationship Id="rId5" Type="http://schemas.openxmlformats.org/officeDocument/2006/relationships/hyperlink" Target="http://www.altavista.com/image/default" TargetMode="External"/><Relationship Id="rId10" Type="http://schemas.openxmlformats.org/officeDocument/2006/relationships/hyperlink" Target="http://www.digitalimagemagazine.com/blog/featured/25-free-stock-photo-sites/" TargetMode="External"/><Relationship Id="rId4" Type="http://schemas.openxmlformats.org/officeDocument/2006/relationships/hyperlink" Target="http://www.freeimages.co.uk/" TargetMode="External"/><Relationship Id="rId9" Type="http://schemas.openxmlformats.org/officeDocument/2006/relationships/hyperlink" Target="http://calphotos.berkeley.edu/about.shtml" TargetMode="External"/></Relationships>
</file>

<file path=ppt/slides/_rels/slide32.xml.rels><?xml version="1.0" encoding="UTF-8" standalone="yes"?>
<Relationships xmlns="http://schemas.openxmlformats.org/package/2006/relationships"><Relationship Id="rId8" Type="http://schemas.openxmlformats.org/officeDocument/2006/relationships/hyperlink" Target="http://www.artsandmusicpa.com/music_pages/soundfiles.htm" TargetMode="External"/><Relationship Id="rId3" Type="http://schemas.openxmlformats.org/officeDocument/2006/relationships/hyperlink" Target="http://www.sounddogs.com/" TargetMode="External"/><Relationship Id="rId7" Type="http://schemas.openxmlformats.org/officeDocument/2006/relationships/hyperlink" Target="http://www.partnersinrhyme.com/" TargetMode="External"/><Relationship Id="rId2" Type="http://schemas.openxmlformats.org/officeDocument/2006/relationships/hyperlink" Target="http://www.soundzabound.com/" TargetMode="External"/><Relationship Id="rId1" Type="http://schemas.openxmlformats.org/officeDocument/2006/relationships/slideLayout" Target="../slideLayouts/slideLayout2.xml"/><Relationship Id="rId6" Type="http://schemas.openxmlformats.org/officeDocument/2006/relationships/hyperlink" Target="http://www.freeplaymusic.com/" TargetMode="External"/><Relationship Id="rId5" Type="http://schemas.openxmlformats.org/officeDocument/2006/relationships/hyperlink" Target="http://www.sonymediasoftware.com/products/showproduct.asp?PID=535" TargetMode="External"/><Relationship Id="rId10" Type="http://schemas.openxmlformats.org/officeDocument/2006/relationships/hyperlink" Target="http://www.a1freesoundeffects.com/" TargetMode="External"/><Relationship Id="rId4" Type="http://schemas.openxmlformats.org/officeDocument/2006/relationships/hyperlink" Target="http://www.smartsound.com/" TargetMode="External"/><Relationship Id="rId9" Type="http://schemas.openxmlformats.org/officeDocument/2006/relationships/hyperlink" Target="http://creativecommons.org/audio" TargetMode="External"/></Relationships>
</file>

<file path=ppt/slides/_rels/slide33.xml.rels><?xml version="1.0" encoding="UTF-8" standalone="yes"?>
<Relationships xmlns="http://schemas.openxmlformats.org/package/2006/relationships"><Relationship Id="rId8" Type="http://schemas.openxmlformats.org/officeDocument/2006/relationships/hyperlink" Target="http://its.ksbe.edu/dst/" TargetMode="External"/><Relationship Id="rId3" Type="http://schemas.openxmlformats.org/officeDocument/2006/relationships/hyperlink" Target="http://www.groups.edna.edu.au/course/view.php?id=107" TargetMode="External"/><Relationship Id="rId7" Type="http://schemas.openxmlformats.org/officeDocument/2006/relationships/hyperlink" Target="http://www.techteachers.com/digitalstorytelling.htm" TargetMode="External"/><Relationship Id="rId2" Type="http://schemas.openxmlformats.org/officeDocument/2006/relationships/hyperlink" Target="http://www.storycenter.org/cookbook.pdf" TargetMode="External"/><Relationship Id="rId1" Type="http://schemas.openxmlformats.org/officeDocument/2006/relationships/slideLayout" Target="../slideLayouts/slideLayout2.xml"/><Relationship Id="rId6" Type="http://schemas.openxmlformats.org/officeDocument/2006/relationships/hyperlink" Target="http://www.digitalstories.org/" TargetMode="External"/><Relationship Id="rId11" Type="http://schemas.openxmlformats.org/officeDocument/2006/relationships/hyperlink" Target="http://www.coe.uh.edu/digital-storytelling/tools.htm" TargetMode="External"/><Relationship Id="rId5" Type="http://schemas.openxmlformats.org/officeDocument/2006/relationships/hyperlink" Target="http://tech-head.com/dstory.htm" TargetMode="External"/><Relationship Id="rId10" Type="http://schemas.openxmlformats.org/officeDocument/2006/relationships/hyperlink" Target="http://www.teachingteachers.com/index.htm" TargetMode="External"/><Relationship Id="rId4" Type="http://schemas.openxmlformats.org/officeDocument/2006/relationships/hyperlink" Target="http://story.e2bn.net/index.php" TargetMode="External"/><Relationship Id="rId9" Type="http://schemas.openxmlformats.org/officeDocument/2006/relationships/hyperlink" Target="http://www.callofstory.org/"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www.infotoday.com/MMSchools/jan02/banaszewski.htm" TargetMode="External"/><Relationship Id="rId2" Type="http://schemas.openxmlformats.org/officeDocument/2006/relationships/hyperlink" Target="http://tech-head.com/dstory.htm" TargetMode="External"/><Relationship Id="rId1" Type="http://schemas.openxmlformats.org/officeDocument/2006/relationships/slideLayout" Target="../slideLayouts/slideLayout2.xml"/><Relationship Id="rId6" Type="http://schemas.openxmlformats.org/officeDocument/2006/relationships/hyperlink" Target="http://www.digitales.us/index.php" TargetMode="External"/><Relationship Id="rId5" Type="http://schemas.openxmlformats.org/officeDocument/2006/relationships/hyperlink" Target="http://www.dtc.scott.k12.ky.us/technology/digitalstorytelling/ds.html" TargetMode="External"/><Relationship Id="rId4" Type="http://schemas.openxmlformats.org/officeDocument/2006/relationships/hyperlink" Target="http://www.microsoft.com/windowsxp/using/digitalphotography/PhotoStory/default.mspx"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maps.google.com/maps/ms?hl=en&amp;ie=UTF8&amp;lr=lang_en&amp;oe=UTF8&amp;msa=0&amp;msid=105419746244613302539.000457bcf641a671d1fc7"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www.dtc.scott.k12.ky.us/technology/digitalstorytelling/studentstories.html" TargetMode="External"/><Relationship Id="rId4" Type="http://schemas.openxmlformats.org/officeDocument/2006/relationships/hyperlink" Target="http://conference2009.tie2.wikispaces.net/Visual+Poetry"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www.megormiston.com/prayer.mov" TargetMode="External"/><Relationship Id="rId2" Type="http://schemas.openxmlformats.org/officeDocument/2006/relationships/hyperlink" Target="http://www.megormiston.com/laugh.mov" TargetMode="External"/><Relationship Id="rId1" Type="http://schemas.openxmlformats.org/officeDocument/2006/relationships/slideLayout" Target="../slideLayouts/slideLayout2.xml"/><Relationship Id="rId5" Type="http://schemas.openxmlformats.org/officeDocument/2006/relationships/hyperlink" Target="http://www.rareexception.com/billy-joel/billy-joel-we-didnt-start-the-fire/#1949" TargetMode="External"/><Relationship Id="rId4" Type="http://schemas.openxmlformats.org/officeDocument/2006/relationships/hyperlink" Target="http://yeli.us/Flash/Fire.html" TargetMode="External"/></Relationships>
</file>

<file path=ppt/slides/_rels/slide37.xml.rels><?xml version="1.0" encoding="UTF-8" standalone="yes"?>
<Relationships xmlns="http://schemas.openxmlformats.org/package/2006/relationships"><Relationship Id="rId3" Type="http://schemas.openxmlformats.org/officeDocument/2006/relationships/hyperlink" Target="http://www.megormiston.com/all_quiet.mov" TargetMode="External"/><Relationship Id="rId2" Type="http://schemas.openxmlformats.org/officeDocument/2006/relationships/hyperlink" Target="http://www.youtube.com/watch?v=9A2Ap3DyvLg" TargetMode="External"/><Relationship Id="rId1" Type="http://schemas.openxmlformats.org/officeDocument/2006/relationships/slideLayout" Target="../slideLayouts/slideLayout2.xml"/><Relationship Id="rId5" Type="http://schemas.openxmlformats.org/officeDocument/2006/relationships/hyperlink" Target="http://www.megormiston.com/bookreport.mov" TargetMode="External"/><Relationship Id="rId4" Type="http://schemas.openxmlformats.org/officeDocument/2006/relationships/hyperlink" Target="http://www.megormiston.com/lightning.mov"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ds.student.permis.04.pdf" TargetMode="External"/><Relationship Id="rId2" Type="http://schemas.openxmlformats.org/officeDocument/2006/relationships/hyperlink" Target="WLStudentRelease-PermissionDS.docx" TargetMode="External"/><Relationship Id="rId1" Type="http://schemas.openxmlformats.org/officeDocument/2006/relationships/slideLayout" Target="../slideLayouts/slideLayout2.xml"/><Relationship Id="rId6" Type="http://schemas.openxmlformats.org/officeDocument/2006/relationships/hyperlink" Target="class_mgmt.pdf" TargetMode="External"/><Relationship Id="rId5" Type="http://schemas.openxmlformats.org/officeDocument/2006/relationships/hyperlink" Target="DigitalStoryRubric.docx" TargetMode="External"/><Relationship Id="rId4" Type="http://schemas.openxmlformats.org/officeDocument/2006/relationships/hyperlink" Target="WLTeacherRelease-PermissionDS.docx" TargetMode="External"/></Relationships>
</file>

<file path=ppt/slides/_rels/slide39.xml.rels><?xml version="1.0" encoding="UTF-8" standalone="yes"?>
<Relationships xmlns="http://schemas.openxmlformats.org/package/2006/relationships"><Relationship Id="rId3" Type="http://schemas.openxmlformats.org/officeDocument/2006/relationships/hyperlink" Target="http://www.wordle.net/" TargetMode="External"/><Relationship Id="rId2" Type="http://schemas.openxmlformats.org/officeDocument/2006/relationships/hyperlink" Target="http://bighugelabs.com/flickr/" TargetMode="External"/><Relationship Id="rId1" Type="http://schemas.openxmlformats.org/officeDocument/2006/relationships/slideLayout" Target="../slideLayouts/slideLayout2.xml"/><Relationship Id="rId5" Type="http://schemas.openxmlformats.org/officeDocument/2006/relationships/hyperlink" Target="http://fotoflexer.com/" TargetMode="External"/><Relationship Id="rId4" Type="http://schemas.openxmlformats.org/officeDocument/2006/relationships/hyperlink" Target="http://www.picnik.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5.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storycenter.org/memvoice/pages/tutorial_1.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image" Target="../media/image17.jpeg"/><Relationship Id="rId7" Type="http://schemas.openxmlformats.org/officeDocument/2006/relationships/image" Target="../media/image21.jpeg"/><Relationship Id="rId2"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20.jpeg"/><Relationship Id="rId5" Type="http://schemas.openxmlformats.org/officeDocument/2006/relationships/image" Target="../media/image19.jpeg"/><Relationship Id="rId4" Type="http://schemas.openxmlformats.org/officeDocument/2006/relationships/image" Target="../media/image1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Digital Storytelling</a:t>
            </a:r>
            <a:endParaRPr lang="en-US" dirty="0"/>
          </a:p>
        </p:txBody>
      </p:sp>
      <p:sp>
        <p:nvSpPr>
          <p:cNvPr id="3" name="Subtitle 2"/>
          <p:cNvSpPr>
            <a:spLocks noGrp="1"/>
          </p:cNvSpPr>
          <p:nvPr>
            <p:ph type="subTitle" idx="1"/>
          </p:nvPr>
        </p:nvSpPr>
        <p:spPr>
          <a:xfrm>
            <a:off x="857224" y="5143512"/>
            <a:ext cx="7772400" cy="1028688"/>
          </a:xfrm>
        </p:spPr>
        <p:txBody>
          <a:bodyPr>
            <a:normAutofit/>
          </a:bodyPr>
          <a:lstStyle/>
          <a:p>
            <a:r>
              <a:rPr lang="en-US" dirty="0" smtClean="0"/>
              <a:t>Sandy Nightingale</a:t>
            </a:r>
          </a:p>
          <a:p>
            <a:r>
              <a:rPr lang="en-US" dirty="0" smtClean="0"/>
              <a:t>Laptop Leaders’ Academy </a:t>
            </a:r>
          </a:p>
          <a:p>
            <a:r>
              <a:rPr lang="en-US" dirty="0" smtClean="0"/>
              <a:t>June 1-3, 2009</a:t>
            </a:r>
            <a:endParaRPr lang="en-US" dirty="0"/>
          </a:p>
        </p:txBody>
      </p:sp>
      <p:pic>
        <p:nvPicPr>
          <p:cNvPr id="5" name="Picture 4" descr="film1.jpg"/>
          <p:cNvPicPr>
            <a:picLocks noChangeAspect="1"/>
          </p:cNvPicPr>
          <p:nvPr/>
        </p:nvPicPr>
        <p:blipFill>
          <a:blip r:embed="rId2"/>
          <a:stretch>
            <a:fillRect/>
          </a:stretch>
        </p:blipFill>
        <p:spPr>
          <a:xfrm>
            <a:off x="228600" y="1066800"/>
            <a:ext cx="3143250" cy="1200150"/>
          </a:xfrm>
          <a:prstGeom prst="rect">
            <a:avLst/>
          </a:prstGeom>
        </p:spPr>
      </p:pic>
      <p:pic>
        <p:nvPicPr>
          <p:cNvPr id="6" name="Picture 5" descr="film2.jpg"/>
          <p:cNvPicPr>
            <a:picLocks noChangeAspect="1"/>
          </p:cNvPicPr>
          <p:nvPr/>
        </p:nvPicPr>
        <p:blipFill>
          <a:blip r:embed="rId3"/>
          <a:stretch>
            <a:fillRect/>
          </a:stretch>
        </p:blipFill>
        <p:spPr>
          <a:xfrm>
            <a:off x="3352800" y="1066800"/>
            <a:ext cx="2095500" cy="1200150"/>
          </a:xfrm>
          <a:prstGeom prst="rect">
            <a:avLst/>
          </a:prstGeom>
        </p:spPr>
      </p:pic>
      <p:pic>
        <p:nvPicPr>
          <p:cNvPr id="7" name="Picture 6" descr="film3.jpg"/>
          <p:cNvPicPr>
            <a:picLocks noChangeAspect="1"/>
          </p:cNvPicPr>
          <p:nvPr/>
        </p:nvPicPr>
        <p:blipFill>
          <a:blip r:embed="rId4"/>
          <a:stretch>
            <a:fillRect/>
          </a:stretch>
        </p:blipFill>
        <p:spPr>
          <a:xfrm>
            <a:off x="5410200" y="1066800"/>
            <a:ext cx="2381250" cy="1200150"/>
          </a:xfrm>
          <a:prstGeom prst="rect">
            <a:avLst/>
          </a:prstGeom>
        </p:spPr>
      </p:pic>
      <p:pic>
        <p:nvPicPr>
          <p:cNvPr id="8" name="Picture 7" descr="film1.jpg"/>
          <p:cNvPicPr>
            <a:picLocks noChangeAspect="1"/>
          </p:cNvPicPr>
          <p:nvPr/>
        </p:nvPicPr>
        <p:blipFill>
          <a:blip r:embed="rId2"/>
          <a:stretch>
            <a:fillRect/>
          </a:stretch>
        </p:blipFill>
        <p:spPr>
          <a:xfrm>
            <a:off x="6781800" y="1066800"/>
            <a:ext cx="3143250" cy="1200150"/>
          </a:xfrm>
          <a:prstGeom prst="rect">
            <a:avLst/>
          </a:prstGeom>
        </p:spPr>
      </p:pic>
      <p:pic>
        <p:nvPicPr>
          <p:cNvPr id="9" name="Picture 8" descr="IMG_0257.JPG"/>
          <p:cNvPicPr>
            <a:picLocks noChangeAspect="1"/>
          </p:cNvPicPr>
          <p:nvPr/>
        </p:nvPicPr>
        <p:blipFill>
          <a:blip r:embed="rId5" cstate="print"/>
          <a:srcRect l="9166" t="12222"/>
          <a:stretch>
            <a:fillRect/>
          </a:stretch>
        </p:blipFill>
        <p:spPr>
          <a:xfrm>
            <a:off x="228600" y="1295400"/>
            <a:ext cx="1371600" cy="838200"/>
          </a:xfrm>
          <a:prstGeom prst="rect">
            <a:avLst/>
          </a:prstGeom>
        </p:spPr>
      </p:pic>
      <p:pic>
        <p:nvPicPr>
          <p:cNvPr id="10" name="Picture 9" descr="IMG_0184.JPG"/>
          <p:cNvPicPr>
            <a:picLocks noChangeAspect="1"/>
          </p:cNvPicPr>
          <p:nvPr/>
        </p:nvPicPr>
        <p:blipFill>
          <a:blip r:embed="rId6" cstate="print"/>
          <a:srcRect l="11919"/>
          <a:stretch>
            <a:fillRect/>
          </a:stretch>
        </p:blipFill>
        <p:spPr>
          <a:xfrm>
            <a:off x="3657600" y="1295400"/>
            <a:ext cx="1066800" cy="843481"/>
          </a:xfrm>
          <a:prstGeom prst="rect">
            <a:avLst/>
          </a:prstGeom>
        </p:spPr>
      </p:pic>
      <p:pic>
        <p:nvPicPr>
          <p:cNvPr id="11" name="Picture 10" descr="IMG_0194.JPG"/>
          <p:cNvPicPr>
            <a:picLocks noChangeAspect="1"/>
          </p:cNvPicPr>
          <p:nvPr/>
        </p:nvPicPr>
        <p:blipFill>
          <a:blip r:embed="rId7" cstate="print"/>
          <a:stretch>
            <a:fillRect/>
          </a:stretch>
        </p:blipFill>
        <p:spPr>
          <a:xfrm>
            <a:off x="4648200" y="1295400"/>
            <a:ext cx="1117600" cy="838200"/>
          </a:xfrm>
          <a:prstGeom prst="rect">
            <a:avLst/>
          </a:prstGeom>
        </p:spPr>
      </p:pic>
      <p:pic>
        <p:nvPicPr>
          <p:cNvPr id="12" name="Picture 11" descr="IMG_0197.JPG"/>
          <p:cNvPicPr>
            <a:picLocks noChangeAspect="1"/>
          </p:cNvPicPr>
          <p:nvPr/>
        </p:nvPicPr>
        <p:blipFill>
          <a:blip r:embed="rId8" cstate="print"/>
          <a:stretch>
            <a:fillRect/>
          </a:stretch>
        </p:blipFill>
        <p:spPr>
          <a:xfrm>
            <a:off x="5715000" y="1276350"/>
            <a:ext cx="1143000" cy="857250"/>
          </a:xfrm>
          <a:prstGeom prst="rect">
            <a:avLst/>
          </a:prstGeom>
        </p:spPr>
      </p:pic>
      <p:pic>
        <p:nvPicPr>
          <p:cNvPr id="14" name="Picture 13" descr="IMG_0225.JPG"/>
          <p:cNvPicPr>
            <a:picLocks noChangeAspect="1"/>
          </p:cNvPicPr>
          <p:nvPr/>
        </p:nvPicPr>
        <p:blipFill>
          <a:blip r:embed="rId9" cstate="print"/>
          <a:stretch>
            <a:fillRect/>
          </a:stretch>
        </p:blipFill>
        <p:spPr>
          <a:xfrm flipH="1">
            <a:off x="6781800" y="1276350"/>
            <a:ext cx="1143000" cy="857250"/>
          </a:xfrm>
          <a:prstGeom prst="rect">
            <a:avLst/>
          </a:prstGeom>
        </p:spPr>
      </p:pic>
      <p:pic>
        <p:nvPicPr>
          <p:cNvPr id="15" name="Picture 14" descr="IMG_0224.JPG"/>
          <p:cNvPicPr>
            <a:picLocks noChangeAspect="1"/>
          </p:cNvPicPr>
          <p:nvPr/>
        </p:nvPicPr>
        <p:blipFill>
          <a:blip r:embed="rId10" cstate="print"/>
          <a:srcRect l="14167" t="20000" r="12500" b="11111"/>
          <a:stretch>
            <a:fillRect/>
          </a:stretch>
        </p:blipFill>
        <p:spPr>
          <a:xfrm>
            <a:off x="7924800" y="1272886"/>
            <a:ext cx="1145458" cy="860714"/>
          </a:xfrm>
          <a:prstGeom prst="rect">
            <a:avLst/>
          </a:prstGeom>
        </p:spPr>
      </p:pic>
      <p:pic>
        <p:nvPicPr>
          <p:cNvPr id="16" name="Picture 15" descr="IMG_0243.JPG"/>
          <p:cNvPicPr>
            <a:picLocks noChangeAspect="1"/>
          </p:cNvPicPr>
          <p:nvPr/>
        </p:nvPicPr>
        <p:blipFill>
          <a:blip r:embed="rId11" cstate="print"/>
          <a:stretch>
            <a:fillRect/>
          </a:stretch>
        </p:blipFill>
        <p:spPr>
          <a:xfrm>
            <a:off x="1524000" y="1295400"/>
            <a:ext cx="1066800" cy="800100"/>
          </a:xfrm>
          <a:prstGeom prst="rect">
            <a:avLst/>
          </a:prstGeom>
        </p:spPr>
      </p:pic>
      <p:pic>
        <p:nvPicPr>
          <p:cNvPr id="19" name="Picture 18" descr="IMG_0263.JPG"/>
          <p:cNvPicPr>
            <a:picLocks noChangeAspect="1"/>
          </p:cNvPicPr>
          <p:nvPr/>
        </p:nvPicPr>
        <p:blipFill>
          <a:blip r:embed="rId12" cstate="print"/>
          <a:srcRect t="7778" r="27500" b="21111"/>
          <a:stretch>
            <a:fillRect/>
          </a:stretch>
        </p:blipFill>
        <p:spPr>
          <a:xfrm>
            <a:off x="2590800" y="1275254"/>
            <a:ext cx="1117997" cy="85834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#1-Brainstorm an Idea for Your Story</a:t>
            </a:r>
            <a:br>
              <a:rPr lang="en-US" dirty="0" smtClean="0"/>
            </a:br>
            <a:endParaRPr lang="en-US" dirty="0"/>
          </a:p>
        </p:txBody>
      </p:sp>
      <p:sp>
        <p:nvSpPr>
          <p:cNvPr id="3" name="Content Placeholder 2"/>
          <p:cNvSpPr>
            <a:spLocks noGrp="1"/>
          </p:cNvSpPr>
          <p:nvPr>
            <p:ph idx="1"/>
          </p:nvPr>
        </p:nvSpPr>
        <p:spPr>
          <a:xfrm>
            <a:off x="914400" y="2209800"/>
            <a:ext cx="7772400" cy="4145760"/>
          </a:xfrm>
        </p:spPr>
        <p:txBody>
          <a:bodyPr>
            <a:normAutofit fontScale="92500" lnSpcReduction="20000"/>
          </a:bodyPr>
          <a:lstStyle/>
          <a:p>
            <a:r>
              <a:rPr lang="en-US" dirty="0" smtClean="0"/>
              <a:t>Consider audience and purpose.</a:t>
            </a:r>
          </a:p>
          <a:p>
            <a:r>
              <a:rPr lang="en-US" dirty="0" smtClean="0"/>
              <a:t>Writing Prompts</a:t>
            </a:r>
          </a:p>
          <a:p>
            <a:pPr lvl="1"/>
            <a:r>
              <a:rPr lang="en-US" dirty="0" smtClean="0"/>
              <a:t>Search the Internet for interesting writing prompts</a:t>
            </a:r>
          </a:p>
          <a:p>
            <a:r>
              <a:rPr lang="en-US" dirty="0" smtClean="0"/>
              <a:t>Picture Prompts</a:t>
            </a:r>
          </a:p>
          <a:p>
            <a:pPr lvl="1"/>
            <a:r>
              <a:rPr lang="en-US" dirty="0" smtClean="0"/>
              <a:t>Provide one picture to spark an idea for a digital story</a:t>
            </a:r>
          </a:p>
          <a:p>
            <a:pPr lvl="1"/>
            <a:r>
              <a:rPr lang="en-US" dirty="0" smtClean="0"/>
              <a:t>Provide a set of pictures (characters, setting, etc.) for students to use for their stories</a:t>
            </a:r>
          </a:p>
          <a:p>
            <a:pPr lvl="2"/>
            <a:r>
              <a:rPr lang="en-US" dirty="0" smtClean="0"/>
              <a:t>This works particularly well for younger students so they are able to spend more time on the story and less time focusing on finding pictures.</a:t>
            </a:r>
          </a:p>
          <a:p>
            <a:pPr lvl="2"/>
            <a:r>
              <a:rPr lang="en-US" dirty="0" smtClean="0"/>
              <a:t>They may add more pictures if needed.</a:t>
            </a:r>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#2-Develop a Script</a:t>
            </a:r>
            <a:endParaRPr lang="en-US" dirty="0"/>
          </a:p>
        </p:txBody>
      </p:sp>
      <p:sp>
        <p:nvSpPr>
          <p:cNvPr id="3" name="Content Placeholder 2"/>
          <p:cNvSpPr>
            <a:spLocks noGrp="1"/>
          </p:cNvSpPr>
          <p:nvPr>
            <p:ph idx="1"/>
          </p:nvPr>
        </p:nvSpPr>
        <p:spPr>
          <a:xfrm>
            <a:off x="914400" y="1981200"/>
            <a:ext cx="7772400" cy="4374360"/>
          </a:xfrm>
        </p:spPr>
        <p:txBody>
          <a:bodyPr/>
          <a:lstStyle/>
          <a:p>
            <a:r>
              <a:rPr lang="en-US" dirty="0" smtClean="0"/>
              <a:t>Develop a Narrative Script</a:t>
            </a:r>
          </a:p>
          <a:p>
            <a:pPr lvl="1"/>
            <a:r>
              <a:rPr lang="en-US" dirty="0" smtClean="0"/>
              <a:t>No more than one double spaced page</a:t>
            </a:r>
          </a:p>
          <a:p>
            <a:pPr lvl="1"/>
            <a:r>
              <a:rPr lang="en-US" dirty="0" smtClean="0"/>
              <a:t>Go through the normal stages of writing-prewriting, rough draft, revising, editing, and final draft.</a:t>
            </a:r>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#3-Create a Simple Storyboard</a:t>
            </a:r>
            <a:endParaRPr lang="en-US" dirty="0"/>
          </a:p>
        </p:txBody>
      </p:sp>
      <p:sp>
        <p:nvSpPr>
          <p:cNvPr id="3" name="Content Placeholder 2"/>
          <p:cNvSpPr>
            <a:spLocks noGrp="1"/>
          </p:cNvSpPr>
          <p:nvPr>
            <p:ph idx="1"/>
          </p:nvPr>
        </p:nvSpPr>
        <p:spPr>
          <a:xfrm>
            <a:off x="914400" y="1828800"/>
            <a:ext cx="7772400" cy="4526760"/>
          </a:xfrm>
        </p:spPr>
        <p:txBody>
          <a:bodyPr>
            <a:normAutofit fontScale="85000" lnSpcReduction="10000"/>
          </a:bodyPr>
          <a:lstStyle/>
          <a:p>
            <a:r>
              <a:rPr lang="en-US" dirty="0" smtClean="0"/>
              <a:t>What is a Storyboard?</a:t>
            </a:r>
          </a:p>
          <a:p>
            <a:pPr lvl="1"/>
            <a:r>
              <a:rPr lang="en-US" dirty="0" smtClean="0"/>
              <a:t>It is a place to plan out a visual story in two dimensions.</a:t>
            </a:r>
          </a:p>
          <a:p>
            <a:pPr lvl="2"/>
            <a:r>
              <a:rPr lang="en-US" dirty="0" smtClean="0"/>
              <a:t> The first dimension is time:</a:t>
            </a:r>
          </a:p>
          <a:p>
            <a:pPr lvl="3"/>
            <a:r>
              <a:rPr lang="en-US" dirty="0" smtClean="0"/>
              <a:t>What happens first, next, and last. </a:t>
            </a:r>
          </a:p>
          <a:p>
            <a:pPr lvl="2"/>
            <a:r>
              <a:rPr lang="en-US" dirty="0" smtClean="0"/>
              <a:t>The second is interaction:</a:t>
            </a:r>
          </a:p>
          <a:p>
            <a:pPr lvl="3"/>
            <a:r>
              <a:rPr lang="en-US" dirty="0" smtClean="0"/>
              <a:t>How does the voiceover (your story) interact with the images?</a:t>
            </a:r>
          </a:p>
          <a:p>
            <a:pPr lvl="3"/>
            <a:r>
              <a:rPr lang="en-US" dirty="0" smtClean="0"/>
              <a:t>How do visual transitions and effects help tie together the images?</a:t>
            </a:r>
          </a:p>
          <a:p>
            <a:pPr lvl="3"/>
            <a:r>
              <a:rPr lang="en-US" dirty="0" smtClean="0"/>
              <a:t>How does the voiceover interact with the musical soundtrack?</a:t>
            </a:r>
          </a:p>
          <a:p>
            <a:pPr lvl="1"/>
            <a:r>
              <a:rPr lang="en-US" dirty="0" smtClean="0"/>
              <a:t>In addition, a storyboard can be a notation of where and how visual effects, transitions, animations, compositional organization of the screen - will be used.</a:t>
            </a:r>
          </a:p>
        </p:txBody>
      </p:sp>
      <p:sp>
        <p:nvSpPr>
          <p:cNvPr id="4" name="Rectangle 3"/>
          <p:cNvSpPr/>
          <p:nvPr/>
        </p:nvSpPr>
        <p:spPr>
          <a:xfrm>
            <a:off x="1600200" y="6019800"/>
            <a:ext cx="2484976" cy="369332"/>
          </a:xfrm>
          <a:prstGeom prst="rect">
            <a:avLst/>
          </a:prstGeom>
        </p:spPr>
        <p:txBody>
          <a:bodyPr wrap="none">
            <a:spAutoFit/>
          </a:bodyPr>
          <a:lstStyle/>
          <a:p>
            <a:r>
              <a:rPr lang="en-US" dirty="0" smtClean="0">
                <a:hlinkClick r:id="rId2"/>
              </a:rPr>
              <a:t>Storyboard Example #1 </a:t>
            </a:r>
            <a:endParaRPr lang="en-US" dirty="0"/>
          </a:p>
        </p:txBody>
      </p:sp>
      <p:sp>
        <p:nvSpPr>
          <p:cNvPr id="5" name="Rectangle 4"/>
          <p:cNvSpPr/>
          <p:nvPr/>
        </p:nvSpPr>
        <p:spPr>
          <a:xfrm>
            <a:off x="5257800" y="6019800"/>
            <a:ext cx="2452916" cy="369332"/>
          </a:xfrm>
          <a:prstGeom prst="rect">
            <a:avLst/>
          </a:prstGeom>
        </p:spPr>
        <p:txBody>
          <a:bodyPr wrap="none">
            <a:spAutoFit/>
          </a:bodyPr>
          <a:lstStyle/>
          <a:p>
            <a:r>
              <a:rPr lang="en-US" dirty="0" smtClean="0">
                <a:hlinkClick r:id="rId3"/>
              </a:rPr>
              <a:t>Storyboard Example #2</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Create a simple storyboard to determine the sequence of the story. </a:t>
            </a:r>
            <a:br>
              <a:rPr lang="en-US" dirty="0" smtClean="0"/>
            </a:br>
            <a:endParaRPr lang="en-US" dirty="0"/>
          </a:p>
        </p:txBody>
      </p:sp>
      <p:pic>
        <p:nvPicPr>
          <p:cNvPr id="4" name="Picture 2"/>
          <p:cNvPicPr>
            <a:picLocks noChangeAspect="1" noChangeArrowheads="1"/>
          </p:cNvPicPr>
          <p:nvPr/>
        </p:nvPicPr>
        <p:blipFill>
          <a:blip r:embed="rId3"/>
          <a:srcRect l="17969" t="27083" r="15625" b="6250"/>
          <a:stretch>
            <a:fillRect/>
          </a:stretch>
        </p:blipFill>
        <p:spPr bwMode="auto">
          <a:xfrm>
            <a:off x="1524000" y="2438400"/>
            <a:ext cx="6477000" cy="4343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and Storyboards First—Technology Second</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a:xfrm>
            <a:off x="914400" y="1828800"/>
            <a:ext cx="7772400" cy="4526760"/>
          </a:xfrm>
        </p:spPr>
        <p:txBody>
          <a:bodyPr>
            <a:normAutofit/>
          </a:bodyPr>
          <a:lstStyle/>
          <a:p>
            <a:r>
              <a:rPr lang="en-US" dirty="0" smtClean="0"/>
              <a:t>Effective communication starts with an author having content that is worth sharing. </a:t>
            </a:r>
          </a:p>
          <a:p>
            <a:pPr lvl="1"/>
            <a:r>
              <a:rPr lang="en-US" dirty="0" smtClean="0"/>
              <a:t>Novelties such as flying words or spinning images sprinkled with a multitude of transitions, special effects, </a:t>
            </a:r>
            <a:r>
              <a:rPr lang="en-US" dirty="0" err="1" smtClean="0"/>
              <a:t>boinks</a:t>
            </a:r>
            <a:r>
              <a:rPr lang="en-US" dirty="0" smtClean="0"/>
              <a:t>, and bonks divert the attention of the viewer from the original message.</a:t>
            </a:r>
          </a:p>
          <a:p>
            <a:pPr lvl="1"/>
            <a:endParaRPr lang="en-US" b="1" i="1" dirty="0" smtClean="0"/>
          </a:p>
          <a:p>
            <a:pPr marL="0" lvl="1" indent="0">
              <a:buNone/>
            </a:pPr>
            <a:r>
              <a:rPr lang="en-US" sz="2300" i="1" dirty="0" smtClean="0"/>
              <a:t>After a digital storytelling is shared, it should be remembered for its soul, not the bells and whistles of technology.</a:t>
            </a:r>
            <a:br>
              <a:rPr lang="en-US" sz="2300" i="1" dirty="0" smtClean="0"/>
            </a:br>
            <a:r>
              <a:rPr lang="en-US" sz="2300" i="1" dirty="0" smtClean="0"/>
              <a:t> —</a:t>
            </a:r>
            <a:r>
              <a:rPr lang="en-US" sz="2300" i="1" dirty="0" err="1" smtClean="0"/>
              <a:t>Bernajean</a:t>
            </a:r>
            <a:r>
              <a:rPr lang="en-US" sz="2300" i="1" dirty="0" smtClean="0"/>
              <a:t> Porter</a:t>
            </a:r>
          </a:p>
          <a:p>
            <a:pPr lvl="1">
              <a:buNone/>
            </a:pPr>
            <a:endParaRPr lang="en-US" b="1" i="1"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Step #4-Digitize Story Elements</a:t>
            </a:r>
            <a:br>
              <a:rPr lang="en-US" dirty="0" smtClean="0"/>
            </a:br>
            <a:endParaRPr lang="en-US" dirty="0"/>
          </a:p>
        </p:txBody>
      </p:sp>
      <p:sp>
        <p:nvSpPr>
          <p:cNvPr id="3" name="Content Placeholder 2"/>
          <p:cNvSpPr>
            <a:spLocks noGrp="1"/>
          </p:cNvSpPr>
          <p:nvPr>
            <p:ph sz="half" idx="1"/>
          </p:nvPr>
        </p:nvSpPr>
        <p:spPr>
          <a:xfrm>
            <a:off x="457200" y="2667000"/>
            <a:ext cx="3345656" cy="3781864"/>
          </a:xfrm>
        </p:spPr>
        <p:txBody>
          <a:bodyPr/>
          <a:lstStyle/>
          <a:p>
            <a:r>
              <a:rPr lang="en-US" dirty="0" smtClean="0"/>
              <a:t>Create organized files to store the story elements.</a:t>
            </a:r>
          </a:p>
          <a:p>
            <a:r>
              <a:rPr lang="en-US" dirty="0" smtClean="0"/>
              <a:t>Collect images- Internet, scanned, SD cards, picture  CDs, etc.</a:t>
            </a:r>
          </a:p>
          <a:p>
            <a:pPr>
              <a:buNone/>
            </a:pPr>
            <a:r>
              <a:rPr lang="en-US" dirty="0" smtClean="0"/>
              <a:t> </a:t>
            </a:r>
          </a:p>
          <a:p>
            <a:pPr>
              <a:buNone/>
            </a:pPr>
            <a:endParaRPr lang="en-US" dirty="0" smtClean="0"/>
          </a:p>
        </p:txBody>
      </p:sp>
      <p:pic>
        <p:nvPicPr>
          <p:cNvPr id="7170" name="Picture 2" descr="http://www.storycenter.org/memvoice/images/files.gif"/>
          <p:cNvPicPr>
            <a:picLocks noChangeAspect="1" noChangeArrowheads="1"/>
          </p:cNvPicPr>
          <p:nvPr/>
        </p:nvPicPr>
        <p:blipFill>
          <a:blip r:embed="rId3"/>
          <a:srcRect/>
          <a:stretch>
            <a:fillRect/>
          </a:stretch>
        </p:blipFill>
        <p:spPr bwMode="auto">
          <a:xfrm>
            <a:off x="3886200" y="2590800"/>
            <a:ext cx="5027916" cy="274320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12064"/>
            <a:ext cx="7848600" cy="1392936"/>
          </a:xfrm>
        </p:spPr>
        <p:txBody>
          <a:bodyPr/>
          <a:lstStyle/>
          <a:p>
            <a:r>
              <a:rPr lang="en-US" sz="3200" dirty="0" smtClean="0"/>
              <a:t>Step 5 – Put your Story Elements Together in Photo Story 3</a:t>
            </a:r>
            <a:endParaRPr lang="en-US" sz="3200" dirty="0"/>
          </a:p>
        </p:txBody>
      </p:sp>
      <p:sp>
        <p:nvSpPr>
          <p:cNvPr id="5" name="Content Placeholder 4"/>
          <p:cNvSpPr>
            <a:spLocks noGrp="1"/>
          </p:cNvSpPr>
          <p:nvPr>
            <p:ph idx="1"/>
          </p:nvPr>
        </p:nvSpPr>
        <p:spPr>
          <a:xfrm>
            <a:off x="914400" y="2057400"/>
            <a:ext cx="7772400" cy="4298160"/>
          </a:xfrm>
        </p:spPr>
        <p:txBody>
          <a:bodyPr/>
          <a:lstStyle/>
          <a:p>
            <a:r>
              <a:rPr lang="en-US" dirty="0" smtClean="0"/>
              <a:t>Photo Story 3 – </a:t>
            </a:r>
            <a:r>
              <a:rPr lang="en-US" dirty="0" smtClean="0">
                <a:hlinkClick r:id="rId3"/>
              </a:rPr>
              <a:t>free download</a:t>
            </a:r>
            <a:endParaRPr lang="en-US" dirty="0" smtClean="0"/>
          </a:p>
          <a:p>
            <a:r>
              <a:rPr lang="en-US" dirty="0" smtClean="0">
                <a:hlinkClick r:id="rId4"/>
              </a:rPr>
              <a:t>Photo Story Tutorial</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Pacing Your Narration</a:t>
            </a:r>
            <a:endParaRPr lang="en-US" dirty="0"/>
          </a:p>
        </p:txBody>
      </p:sp>
      <p:sp>
        <p:nvSpPr>
          <p:cNvPr id="3" name="Content Placeholder 2"/>
          <p:cNvSpPr>
            <a:spLocks noGrp="1"/>
          </p:cNvSpPr>
          <p:nvPr>
            <p:ph idx="1"/>
          </p:nvPr>
        </p:nvSpPr>
        <p:spPr/>
        <p:txBody>
          <a:bodyPr/>
          <a:lstStyle/>
          <a:p>
            <a:r>
              <a:rPr lang="en-US" sz="2800" dirty="0" smtClean="0"/>
              <a:t>Pacing is the true secret of successful storytelling. </a:t>
            </a:r>
          </a:p>
          <a:p>
            <a:r>
              <a:rPr lang="en-US" sz="2800" dirty="0" smtClean="0"/>
              <a:t>The rhythm of a story determines much of what sustains an audience’s interest. </a:t>
            </a:r>
          </a:p>
          <a:p>
            <a:pPr lvl="1"/>
            <a:r>
              <a:rPr lang="en-US" sz="2400" dirty="0" smtClean="0"/>
              <a:t>A fast-paced movie with many quick edits and upbeat music can suggest urgency, action, nervousness, exasperation, and excitement. </a:t>
            </a:r>
          </a:p>
          <a:p>
            <a:pPr lvl="1"/>
            <a:r>
              <a:rPr lang="en-US" sz="2400" dirty="0" smtClean="0"/>
              <a:t>Conversely, a slow pace will suggest contemplation, romanticism, relaxation, or simple pleasures.</a:t>
            </a:r>
          </a:p>
          <a:p>
            <a:pPr lvl="1">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Pacing Narration (cont.)</a:t>
            </a:r>
            <a:endParaRPr lang="en-US" dirty="0"/>
          </a:p>
        </p:txBody>
      </p:sp>
      <p:sp>
        <p:nvSpPr>
          <p:cNvPr id="3" name="Content Placeholder 2"/>
          <p:cNvSpPr>
            <a:spLocks noGrp="1"/>
          </p:cNvSpPr>
          <p:nvPr>
            <p:ph idx="1"/>
          </p:nvPr>
        </p:nvSpPr>
        <p:spPr/>
        <p:txBody>
          <a:bodyPr>
            <a:normAutofit lnSpcReduction="10000"/>
          </a:bodyPr>
          <a:lstStyle/>
          <a:p>
            <a:r>
              <a:rPr lang="en-US" dirty="0" smtClean="0"/>
              <a:t>Changing pace, even in a short digital story, is very effective. Our narrative can have starts and stops, pauses, and quickly spurted phrases. </a:t>
            </a:r>
          </a:p>
          <a:p>
            <a:r>
              <a:rPr lang="en-US" dirty="0" smtClean="0"/>
              <a:t>You can always change music tempo to build a sense of action or release. </a:t>
            </a:r>
          </a:p>
          <a:p>
            <a:r>
              <a:rPr lang="en-US" dirty="0" smtClean="0"/>
              <a:t>Moving from a panning effect on a still image that slowly stretches out our concentration, followed by a burst of images in staccato succession, catches and holds our interest.</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Pacing Narration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“Good stories breathe. They move along generally at an even pace, but once in a while they stop. They take a deep breath and proceed. Or if the story calls for it they walk a little faster, and faster until they are running, but sooner or later they have to run out of breath and stop and wheeze at the side of the road. Anything that feels like a mechanical rhythm, anything that does not allow for that pause, to let us consider what the story has revealed, soon loses our interest. Again, trust your own sense of what works. Everyone moves at his or her own pace.”</a:t>
            </a:r>
          </a:p>
          <a:p>
            <a:pPr>
              <a:buNone/>
            </a:pPr>
            <a:endParaRPr lang="en-US" dirty="0"/>
          </a:p>
        </p:txBody>
      </p:sp>
      <p:sp>
        <p:nvSpPr>
          <p:cNvPr id="4" name="Rectangle 3"/>
          <p:cNvSpPr/>
          <p:nvPr/>
        </p:nvSpPr>
        <p:spPr>
          <a:xfrm>
            <a:off x="5257800" y="6248400"/>
            <a:ext cx="3049425" cy="369332"/>
          </a:xfrm>
          <a:prstGeom prst="rect">
            <a:avLst/>
          </a:prstGeom>
        </p:spPr>
        <p:txBody>
          <a:bodyPr wrap="none">
            <a:spAutoFit/>
          </a:bodyPr>
          <a:lstStyle/>
          <a:p>
            <a:r>
              <a:rPr lang="en-US" i="1" dirty="0" smtClean="0"/>
              <a:t>~Center for </a:t>
            </a:r>
            <a:r>
              <a:rPr lang="en-US" i="1" dirty="0" smtClean="0">
                <a:solidFill>
                  <a:schemeClr val="tx2">
                    <a:lumMod val="75000"/>
                  </a:schemeClr>
                </a:solidFill>
                <a:hlinkClick r:id="rId2"/>
              </a:rPr>
              <a:t>Digital Storytelling</a:t>
            </a:r>
            <a:r>
              <a:rPr lang="en-US" b="1" i="1" dirty="0" smtClean="0">
                <a:solidFill>
                  <a:schemeClr val="tx2">
                    <a:lumMod val="75000"/>
                  </a:schemeClr>
                </a:solidFill>
              </a:rPr>
              <a:t>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Digital Storytelling?</a:t>
            </a:r>
            <a:endParaRPr lang="en-US" dirty="0"/>
          </a:p>
        </p:txBody>
      </p:sp>
      <p:sp>
        <p:nvSpPr>
          <p:cNvPr id="3" name="Content Placeholder 2"/>
          <p:cNvSpPr>
            <a:spLocks noGrp="1"/>
          </p:cNvSpPr>
          <p:nvPr>
            <p:ph sz="half" idx="1"/>
          </p:nvPr>
        </p:nvSpPr>
        <p:spPr>
          <a:xfrm>
            <a:off x="464344" y="2133600"/>
            <a:ext cx="4038600" cy="4162864"/>
          </a:xfrm>
        </p:spPr>
        <p:txBody>
          <a:bodyPr/>
          <a:lstStyle/>
          <a:p>
            <a:r>
              <a:rPr lang="en-US" dirty="0" smtClean="0"/>
              <a:t>Digital Storytelling is the intersection between the age- old art of storytelling and access to powerful technology that is easy to learn and use. </a:t>
            </a:r>
            <a:endParaRPr lang="en-US" dirty="0"/>
          </a:p>
        </p:txBody>
      </p:sp>
      <p:pic>
        <p:nvPicPr>
          <p:cNvPr id="5" name="Content Placeholder 4" descr="bardwithcd.jpg"/>
          <p:cNvPicPr>
            <a:picLocks noGrp="1" noChangeAspect="1"/>
          </p:cNvPicPr>
          <p:nvPr>
            <p:ph sz="half" idx="2"/>
          </p:nvPr>
        </p:nvPicPr>
        <p:blipFill>
          <a:blip r:embed="rId2">
            <a:clrChange>
              <a:clrFrom>
                <a:srgbClr val="FFFFFF"/>
              </a:clrFrom>
              <a:clrTo>
                <a:srgbClr val="FFFFFF">
                  <a:alpha val="0"/>
                </a:srgbClr>
              </a:clrTo>
            </a:clrChange>
          </a:blip>
          <a:stretch>
            <a:fillRect/>
          </a:stretch>
        </p:blipFill>
        <p:spPr>
          <a:xfrm>
            <a:off x="4876800" y="1828800"/>
            <a:ext cx="3200400" cy="3152394"/>
          </a:xfrm>
        </p:spPr>
      </p:pic>
      <p:sp>
        <p:nvSpPr>
          <p:cNvPr id="6" name="TextBox 5"/>
          <p:cNvSpPr txBox="1"/>
          <p:nvPr/>
        </p:nvSpPr>
        <p:spPr>
          <a:xfrm>
            <a:off x="457200" y="5257800"/>
            <a:ext cx="8153400" cy="1754326"/>
          </a:xfrm>
          <a:prstGeom prst="rect">
            <a:avLst/>
          </a:prstGeom>
          <a:noFill/>
        </p:spPr>
        <p:txBody>
          <a:bodyPr wrap="square" rtlCol="0">
            <a:spAutoFit/>
          </a:bodyPr>
          <a:lstStyle/>
          <a:p>
            <a:r>
              <a:rPr lang="en-US" i="1" dirty="0" smtClean="0"/>
              <a:t>“Digital Storytelling is the modern expression of the ancient art of storytelling. Digital stories derive their power by weaving images, music, narrative and voice together, thereby giving deep dimension and vivid color to characters, situations, experiences, and insights.”</a:t>
            </a:r>
            <a:r>
              <a:rPr lang="en-US" dirty="0" smtClean="0"/>
              <a:t/>
            </a:r>
            <a:br>
              <a:rPr lang="en-US" dirty="0" smtClean="0"/>
            </a:br>
            <a:r>
              <a:rPr lang="en-US" dirty="0" smtClean="0"/>
              <a:t>~ Leslie Rule   </a:t>
            </a:r>
            <a:r>
              <a:rPr lang="en-US" dirty="0" smtClean="0">
                <a:hlinkClick r:id="rId3"/>
              </a:rPr>
              <a:t>Center for Digital Storytelling</a:t>
            </a:r>
            <a:endParaRPr lang="en-US" dirty="0" smtClean="0"/>
          </a:p>
          <a:p>
            <a:endParaRPr lang="en-US" i="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SOUND</a:t>
            </a:r>
            <a:endParaRPr lang="en-US" dirty="0"/>
          </a:p>
        </p:txBody>
      </p:sp>
      <p:sp>
        <p:nvSpPr>
          <p:cNvPr id="3" name="Content Placeholder 2"/>
          <p:cNvSpPr>
            <a:spLocks noGrp="1"/>
          </p:cNvSpPr>
          <p:nvPr>
            <p:ph idx="1"/>
          </p:nvPr>
        </p:nvSpPr>
        <p:spPr>
          <a:xfrm>
            <a:off x="914400" y="1828800"/>
            <a:ext cx="7772400" cy="4526760"/>
          </a:xfrm>
        </p:spPr>
        <p:txBody>
          <a:bodyPr/>
          <a:lstStyle/>
          <a:p>
            <a:r>
              <a:rPr lang="en-US" sz="2800" dirty="0" smtClean="0"/>
              <a:t>The sudden opening of the door becomes the prelude to disaster, when the swelling treble of orchestrated strings calls out suspense to our ears. </a:t>
            </a:r>
          </a:p>
          <a:p>
            <a:r>
              <a:rPr lang="en-US" sz="2800" dirty="0" smtClean="0"/>
              <a:t>A sweetly flowing melody over two people looking at each other for the first time signals that these are the romantic characters we will be following in the plot. </a:t>
            </a:r>
          </a:p>
          <a:p>
            <a:pPr>
              <a:buNone/>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Music</a:t>
            </a:r>
            <a:endParaRPr lang="en-US" dirty="0"/>
          </a:p>
        </p:txBody>
      </p:sp>
      <p:sp>
        <p:nvSpPr>
          <p:cNvPr id="3" name="Content Placeholder 2"/>
          <p:cNvSpPr>
            <a:spLocks noGrp="1"/>
          </p:cNvSpPr>
          <p:nvPr>
            <p:ph idx="1"/>
          </p:nvPr>
        </p:nvSpPr>
        <p:spPr/>
        <p:txBody>
          <a:bodyPr/>
          <a:lstStyle/>
          <a:p>
            <a:r>
              <a:rPr lang="en-US" dirty="0" smtClean="0"/>
              <a:t>We know: </a:t>
            </a:r>
          </a:p>
          <a:p>
            <a:pPr lvl="1"/>
            <a:r>
              <a:rPr lang="en-US" sz="2000" dirty="0" smtClean="0"/>
              <a:t>upbeat music means happy endings</a:t>
            </a:r>
          </a:p>
          <a:p>
            <a:pPr lvl="1"/>
            <a:r>
              <a:rPr lang="en-US" sz="2000" dirty="0" smtClean="0"/>
              <a:t>slow and tremulous music means sadness is forecast</a:t>
            </a:r>
          </a:p>
          <a:p>
            <a:pPr lvl="1"/>
            <a:r>
              <a:rPr lang="en-US" sz="2000" dirty="0" smtClean="0"/>
              <a:t>fast music means action</a:t>
            </a:r>
          </a:p>
          <a:p>
            <a:pPr lvl="1"/>
            <a:r>
              <a:rPr lang="en-US" sz="2000" dirty="0" smtClean="0"/>
              <a:t>heroic music means battles and victorious heroes are likely </a:t>
            </a:r>
          </a:p>
          <a:p>
            <a:r>
              <a:rPr lang="en-US" dirty="0" smtClean="0"/>
              <a:t>Instrumental music, whether it’s classical, folk, jazz, or ambient, is often better suited than lyrical music to the style and meaning of the story’s text and visual narratives.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Using one’s own voice and existing personal material has the advantage of being copyrighted by you as the author. </a:t>
            </a:r>
          </a:p>
          <a:p>
            <a:r>
              <a:rPr lang="en-US" dirty="0" smtClean="0"/>
              <a:t>By using other's music, you are also likely crossing into the territory of deciding what should be the appropriate fair use of the copyrighted material. </a:t>
            </a:r>
          </a:p>
          <a:p>
            <a:pPr lvl="1"/>
            <a:r>
              <a:rPr lang="en-US" dirty="0" smtClean="0"/>
              <a:t>Put simply, if you are going to make money directly or indirectly by the presentation or distribution of the piece you have created, then you should have the composer's permission to use the music. </a:t>
            </a:r>
          </a:p>
          <a:p>
            <a:r>
              <a:rPr lang="en-US" dirty="0" smtClean="0"/>
              <a:t>Fortunately, numerous companies have developed copyright-free music collections and software to assist you in designing a soundtrack that is wholly yours.</a:t>
            </a:r>
          </a:p>
        </p:txBody>
      </p:sp>
      <p:sp>
        <p:nvSpPr>
          <p:cNvPr id="4" name="Rectangle 3"/>
          <p:cNvSpPr/>
          <p:nvPr/>
        </p:nvSpPr>
        <p:spPr>
          <a:xfrm>
            <a:off x="1143000" y="6324600"/>
            <a:ext cx="4336444" cy="369332"/>
          </a:xfrm>
          <a:prstGeom prst="rect">
            <a:avLst/>
          </a:prstGeom>
        </p:spPr>
        <p:txBody>
          <a:bodyPr wrap="none">
            <a:spAutoFit/>
          </a:bodyPr>
          <a:lstStyle/>
          <a:p>
            <a:pPr>
              <a:buNone/>
            </a:pPr>
            <a:r>
              <a:rPr lang="en-US" i="1" dirty="0" smtClean="0">
                <a:hlinkClick r:id="rId2"/>
              </a:rPr>
              <a:t>Click here for a copyright guide for educators.</a:t>
            </a:r>
            <a:endParaRPr lang="en-US" i="1" dirty="0" smtClean="0"/>
          </a:p>
        </p:txBody>
      </p:sp>
      <p:sp>
        <p:nvSpPr>
          <p:cNvPr id="5" name="TextBox 4"/>
          <p:cNvSpPr txBox="1"/>
          <p:nvPr/>
        </p:nvSpPr>
        <p:spPr>
          <a:xfrm>
            <a:off x="5943600" y="6336268"/>
            <a:ext cx="3200400" cy="369332"/>
          </a:xfrm>
          <a:prstGeom prst="rect">
            <a:avLst/>
          </a:prstGeom>
          <a:noFill/>
        </p:spPr>
        <p:txBody>
          <a:bodyPr wrap="square" rtlCol="0">
            <a:spAutoFit/>
          </a:bodyPr>
          <a:lstStyle/>
          <a:p>
            <a:r>
              <a:rPr lang="en-US" i="1" dirty="0" smtClean="0">
                <a:hlinkClick r:id="rId3"/>
              </a:rPr>
              <a:t>Creative Commons Handout</a:t>
            </a:r>
            <a:endParaRPr lang="en-US" i="1" dirty="0" smtClean="0">
              <a:hlinkClick r:id="rId2" action="ppaction://hlinkfile"/>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 Education World's five-part series on copyright, fair use, and new technologies:</a:t>
            </a:r>
            <a:br>
              <a:rPr lang="en-US" dirty="0" smtClean="0"/>
            </a:br>
            <a:endParaRPr lang="en-US" dirty="0"/>
          </a:p>
        </p:txBody>
      </p:sp>
      <p:sp>
        <p:nvSpPr>
          <p:cNvPr id="3" name="Content Placeholder 2"/>
          <p:cNvSpPr>
            <a:spLocks noGrp="1"/>
          </p:cNvSpPr>
          <p:nvPr>
            <p:ph idx="1"/>
          </p:nvPr>
        </p:nvSpPr>
        <p:spPr>
          <a:xfrm>
            <a:off x="914400" y="3124200"/>
            <a:ext cx="7772400" cy="3231360"/>
          </a:xfrm>
        </p:spPr>
        <p:txBody>
          <a:bodyPr>
            <a:normAutofit/>
          </a:bodyPr>
          <a:lstStyle/>
          <a:p>
            <a:pPr>
              <a:tabLst>
                <a:tab pos="2232025" algn="l"/>
              </a:tabLst>
            </a:pPr>
            <a:r>
              <a:rPr lang="en-US" dirty="0" smtClean="0">
                <a:hlinkClick r:id="rId2"/>
              </a:rPr>
              <a:t>Copyrights and Copying Wrongs</a:t>
            </a:r>
            <a:endParaRPr lang="en-US" dirty="0" smtClean="0"/>
          </a:p>
          <a:p>
            <a:pPr>
              <a:tabLst>
                <a:tab pos="2232025" algn="l"/>
              </a:tabLst>
            </a:pPr>
            <a:r>
              <a:rPr lang="en-US" dirty="0" smtClean="0">
                <a:hlinkClick r:id="rId3"/>
              </a:rPr>
              <a:t>Is Fair Use a License to Steal?</a:t>
            </a:r>
            <a:endParaRPr lang="en-US" dirty="0" smtClean="0"/>
          </a:p>
          <a:p>
            <a:r>
              <a:rPr lang="en-US" dirty="0" smtClean="0">
                <a:hlinkClick r:id="rId4"/>
              </a:rPr>
              <a:t>Copyright Law and New Technologies</a:t>
            </a:r>
            <a:r>
              <a:rPr lang="en-US" dirty="0" smtClean="0"/>
              <a:t> </a:t>
            </a:r>
          </a:p>
          <a:p>
            <a:r>
              <a:rPr lang="en-US" dirty="0" smtClean="0">
                <a:hlinkClick r:id="rId5"/>
              </a:rPr>
              <a:t>Applying Fair Use to New Technologies</a:t>
            </a:r>
            <a:r>
              <a:rPr lang="en-US" dirty="0" smtClean="0"/>
              <a:t> </a:t>
            </a:r>
          </a:p>
          <a:p>
            <a:r>
              <a:rPr lang="en-US" dirty="0" smtClean="0">
                <a:hlinkClick r:id="rId6"/>
              </a:rPr>
              <a:t>District Liability and Teaching Responsibility</a:t>
            </a:r>
            <a:r>
              <a:rPr lang="en-US" dirty="0" smtClean="0"/>
              <a:t> </a:t>
            </a:r>
          </a:p>
          <a:p>
            <a:pPr>
              <a:tabLst>
                <a:tab pos="2232025" algn="l"/>
              </a:tabLst>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 Royalty Free, and Creative Commons</a:t>
            </a:r>
            <a:endParaRPr lang="en-US" dirty="0"/>
          </a:p>
        </p:txBody>
      </p:sp>
      <p:sp>
        <p:nvSpPr>
          <p:cNvPr id="3" name="Content Placeholder 2"/>
          <p:cNvSpPr>
            <a:spLocks noGrp="1"/>
          </p:cNvSpPr>
          <p:nvPr>
            <p:ph idx="1"/>
          </p:nvPr>
        </p:nvSpPr>
        <p:spPr>
          <a:xfrm>
            <a:off x="914400" y="1828800"/>
            <a:ext cx="7772400" cy="4526760"/>
          </a:xfrm>
        </p:spPr>
        <p:txBody>
          <a:bodyPr>
            <a:normAutofit fontScale="85000" lnSpcReduction="10000"/>
          </a:bodyPr>
          <a:lstStyle/>
          <a:p>
            <a:r>
              <a:rPr lang="en-US" b="1" dirty="0" smtClean="0"/>
              <a:t>Free</a:t>
            </a:r>
          </a:p>
          <a:p>
            <a:pPr lvl="1"/>
            <a:r>
              <a:rPr lang="en-US" b="1" dirty="0" smtClean="0"/>
              <a:t>No Cost</a:t>
            </a:r>
          </a:p>
          <a:p>
            <a:r>
              <a:rPr lang="en-US" b="1" dirty="0" smtClean="0"/>
              <a:t>Royalty Free</a:t>
            </a:r>
          </a:p>
          <a:p>
            <a:pPr lvl="1"/>
            <a:r>
              <a:rPr lang="en-US" b="1" dirty="0" smtClean="0"/>
              <a:t>Unlimited use.</a:t>
            </a:r>
            <a:r>
              <a:rPr lang="en-US" dirty="0" smtClean="0"/>
              <a:t> When you license an RF image, you can use it in any application, for as long as you like, in as many different projects as you like.</a:t>
            </a:r>
          </a:p>
          <a:p>
            <a:pPr lvl="1"/>
            <a:r>
              <a:rPr lang="en-US" b="1" dirty="0" smtClean="0"/>
              <a:t>Creative freedom.</a:t>
            </a:r>
            <a:r>
              <a:rPr lang="en-US" dirty="0" smtClean="0"/>
              <a:t> You can crop, manipulate and combine royalty-free images to suit your project needs. </a:t>
            </a:r>
          </a:p>
          <a:p>
            <a:r>
              <a:rPr lang="en-US" dirty="0" smtClean="0">
                <a:hlinkClick r:id="rId2"/>
              </a:rPr>
              <a:t>Creative Commons</a:t>
            </a:r>
            <a:endParaRPr lang="en-US" dirty="0" smtClean="0"/>
          </a:p>
          <a:p>
            <a:r>
              <a:rPr lang="en-US" dirty="0" smtClean="0"/>
              <a:t>Watch </a:t>
            </a:r>
            <a:r>
              <a:rPr lang="en-US" dirty="0" smtClean="0">
                <a:hlinkClick r:id="rId3"/>
              </a:rPr>
              <a:t>"</a:t>
            </a:r>
            <a:r>
              <a:rPr lang="en-US" dirty="0" err="1" smtClean="0">
                <a:hlinkClick r:id="rId3"/>
              </a:rPr>
              <a:t>Wanna</a:t>
            </a:r>
            <a:r>
              <a:rPr lang="en-US" dirty="0" smtClean="0">
                <a:hlinkClick r:id="rId3"/>
              </a:rPr>
              <a:t> Work Together"</a:t>
            </a:r>
            <a:r>
              <a:rPr lang="en-US" dirty="0" smtClean="0"/>
              <a:t> which provides an excellent overview of Creative Commons licensing.</a:t>
            </a:r>
            <a:br>
              <a:rPr lang="en-US" dirty="0" smtClean="0"/>
            </a:b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 Your Sources</a:t>
            </a:r>
            <a:endParaRPr lang="en-US" dirty="0"/>
          </a:p>
        </p:txBody>
      </p:sp>
      <p:sp>
        <p:nvSpPr>
          <p:cNvPr id="3" name="Content Placeholder 2"/>
          <p:cNvSpPr>
            <a:spLocks noGrp="1"/>
          </p:cNvSpPr>
          <p:nvPr>
            <p:ph idx="1"/>
          </p:nvPr>
        </p:nvSpPr>
        <p:spPr/>
        <p:txBody>
          <a:bodyPr/>
          <a:lstStyle/>
          <a:p>
            <a:r>
              <a:rPr lang="en-US" dirty="0" smtClean="0"/>
              <a:t>Take time to cite your sources with “rolling credits” at the story’s end as well as adding any acknowledgements you want to make.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Publishing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Applause! Applause! </a:t>
            </a:r>
          </a:p>
          <a:p>
            <a:r>
              <a:rPr lang="en-US" dirty="0" smtClean="0"/>
              <a:t>What joy to finish a digital story! There is much to celebrate. We are finally officially </a:t>
            </a:r>
            <a:r>
              <a:rPr lang="en-US" b="1" dirty="0" err="1" smtClean="0"/>
              <a:t>StoryKeepers</a:t>
            </a:r>
            <a:r>
              <a:rPr lang="en-US" b="1" dirty="0" smtClean="0"/>
              <a:t>! </a:t>
            </a:r>
          </a:p>
          <a:p>
            <a:r>
              <a:rPr lang="en-US" dirty="0" smtClean="0"/>
              <a:t>There are many ways to publish. </a:t>
            </a:r>
          </a:p>
          <a:p>
            <a:pPr lvl="1"/>
            <a:r>
              <a:rPr lang="en-US" dirty="0" smtClean="0"/>
              <a:t>Exporting to email </a:t>
            </a:r>
          </a:p>
          <a:p>
            <a:pPr lvl="1"/>
            <a:r>
              <a:rPr lang="en-US" dirty="0" smtClean="0"/>
              <a:t>Web publishing</a:t>
            </a:r>
          </a:p>
          <a:p>
            <a:pPr lvl="1"/>
            <a:r>
              <a:rPr lang="en-US" dirty="0" smtClean="0"/>
              <a:t>Exporting stories to DVD format </a:t>
            </a:r>
          </a:p>
          <a:p>
            <a:pPr lvl="1"/>
            <a:r>
              <a:rPr lang="en-US" dirty="0" smtClean="0"/>
              <a:t>Porting your movie to Bluetooth enabled cell</a:t>
            </a:r>
          </a:p>
          <a:p>
            <a:r>
              <a:rPr lang="en-US" dirty="0" smtClean="0"/>
              <a:t>And now the digital story lives happily ever after . . . literally a living artifact that each storyteller now leaves as a personal legacy to others. </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Tools for Digital Storytelling</a:t>
            </a:r>
            <a:endParaRPr lang="en-US" dirty="0"/>
          </a:p>
        </p:txBody>
      </p:sp>
      <p:sp>
        <p:nvSpPr>
          <p:cNvPr id="3" name="Content Placeholder 2"/>
          <p:cNvSpPr>
            <a:spLocks noGrp="1"/>
          </p:cNvSpPr>
          <p:nvPr>
            <p:ph idx="1"/>
          </p:nvPr>
        </p:nvSpPr>
        <p:spPr>
          <a:xfrm>
            <a:off x="914400" y="1845452"/>
            <a:ext cx="7772400" cy="4783948"/>
          </a:xfrm>
        </p:spPr>
        <p:txBody>
          <a:bodyPr>
            <a:normAutofit fontScale="92500" lnSpcReduction="10000"/>
          </a:bodyPr>
          <a:lstStyle/>
          <a:p>
            <a:r>
              <a:rPr lang="en-US" b="1" dirty="0" smtClean="0">
                <a:hlinkClick r:id="rId2"/>
              </a:rPr>
              <a:t>Photo Story 3 for Windows</a:t>
            </a:r>
            <a:r>
              <a:rPr lang="en-US" dirty="0" smtClean="0"/>
              <a:t/>
            </a:r>
            <a:br>
              <a:rPr lang="en-US" dirty="0" smtClean="0"/>
            </a:br>
            <a:r>
              <a:rPr lang="en-US" dirty="0" smtClean="0"/>
              <a:t>You can use Photo Story 3 for Windows to create visually compelling and fun stories using your pictures and music. This article walks you through the basics of creating a photo story and shows you how easy and fun it can be!  </a:t>
            </a:r>
            <a:r>
              <a:rPr lang="en-US" dirty="0" smtClean="0">
                <a:hlinkClick r:id="rId3"/>
              </a:rPr>
              <a:t>Download Photo Story 3</a:t>
            </a:r>
            <a:endParaRPr lang="en-US" dirty="0" smtClean="0"/>
          </a:p>
          <a:p>
            <a:r>
              <a:rPr lang="en-US" b="1" dirty="0" smtClean="0">
                <a:hlinkClick r:id="rId4"/>
              </a:rPr>
              <a:t>Windows Movie Maker</a:t>
            </a:r>
            <a:r>
              <a:rPr lang="en-US" dirty="0" smtClean="0"/>
              <a:t/>
            </a:r>
            <a:br>
              <a:rPr lang="en-US" dirty="0" smtClean="0"/>
            </a:br>
            <a:r>
              <a:rPr lang="en-US" dirty="0" smtClean="0"/>
              <a:t>Online directions for making movies effortlessly</a:t>
            </a:r>
          </a:p>
          <a:p>
            <a:r>
              <a:rPr lang="en-US" dirty="0" smtClean="0">
                <a:hlinkClick r:id="rId5"/>
              </a:rPr>
              <a:t>Comparison Chart for </a:t>
            </a:r>
            <a:r>
              <a:rPr lang="en-US" dirty="0" err="1" smtClean="0">
                <a:hlinkClick r:id="rId5"/>
              </a:rPr>
              <a:t>MovieMake</a:t>
            </a:r>
            <a:r>
              <a:rPr lang="en-US" dirty="0" smtClean="0">
                <a:hlinkClick r:id="rId5"/>
              </a:rPr>
              <a:t>, Photo Story, and PowerPoint</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914400"/>
          </a:xfrm>
        </p:spPr>
        <p:txBody>
          <a:bodyPr/>
          <a:lstStyle/>
          <a:p>
            <a:r>
              <a:rPr lang="en-US" dirty="0" smtClean="0"/>
              <a:t>Examples: </a:t>
            </a:r>
            <a:br>
              <a:rPr lang="en-US" dirty="0" smtClean="0"/>
            </a:br>
            <a:endParaRPr lang="en-US" dirty="0"/>
          </a:p>
        </p:txBody>
      </p:sp>
      <p:sp>
        <p:nvSpPr>
          <p:cNvPr id="3" name="Content Placeholder 2"/>
          <p:cNvSpPr>
            <a:spLocks noGrp="1"/>
          </p:cNvSpPr>
          <p:nvPr>
            <p:ph idx="1"/>
          </p:nvPr>
        </p:nvSpPr>
        <p:spPr>
          <a:xfrm>
            <a:off x="685800" y="1066800"/>
            <a:ext cx="8001000" cy="5638800"/>
          </a:xfrm>
        </p:spPr>
        <p:txBody>
          <a:bodyPr>
            <a:normAutofit fontScale="55000" lnSpcReduction="20000"/>
          </a:bodyPr>
          <a:lstStyle/>
          <a:p>
            <a:pPr fontAlgn="t"/>
            <a:r>
              <a:rPr lang="en-US" sz="4400" dirty="0" smtClean="0">
                <a:hlinkClick r:id="rId2"/>
              </a:rPr>
              <a:t>1984 Multimedia Project</a:t>
            </a:r>
            <a:r>
              <a:rPr lang="en-US" sz="4400" dirty="0" smtClean="0"/>
              <a:t>   Lesson Plan</a:t>
            </a:r>
          </a:p>
          <a:p>
            <a:pPr fontAlgn="t"/>
            <a:r>
              <a:rPr lang="en-US" sz="4400" dirty="0" smtClean="0">
                <a:hlinkClick r:id="rId3"/>
              </a:rPr>
              <a:t>Ordinary Heroes Everywhere</a:t>
            </a:r>
            <a:r>
              <a:rPr lang="en-US" sz="4400" dirty="0" smtClean="0"/>
              <a:t>  Digital Story</a:t>
            </a:r>
          </a:p>
          <a:p>
            <a:pPr fontAlgn="t"/>
            <a:r>
              <a:rPr lang="en-US" sz="4400" dirty="0" smtClean="0">
                <a:hlinkClick r:id="rId4"/>
              </a:rPr>
              <a:t>A Trip to the Moon</a:t>
            </a:r>
            <a:r>
              <a:rPr lang="en-US" sz="4400" dirty="0" smtClean="0"/>
              <a:t>  Digital Story</a:t>
            </a:r>
          </a:p>
          <a:p>
            <a:pPr fontAlgn="t"/>
            <a:r>
              <a:rPr lang="en-US" sz="4400" dirty="0" smtClean="0">
                <a:hlinkClick r:id="rId5"/>
              </a:rPr>
              <a:t>Indian Prairie School Digital Stories</a:t>
            </a:r>
            <a:r>
              <a:rPr lang="en-US" sz="4400" dirty="0" smtClean="0"/>
              <a:t>  Digital Stories</a:t>
            </a:r>
          </a:p>
          <a:p>
            <a:pPr fontAlgn="t"/>
            <a:r>
              <a:rPr lang="en-US" sz="4400" dirty="0" smtClean="0">
                <a:hlinkClick r:id="rId6"/>
              </a:rPr>
              <a:t>Center for Digital Storytelling</a:t>
            </a:r>
            <a:r>
              <a:rPr lang="en-US" sz="4400" dirty="0" smtClean="0"/>
              <a:t>    Examples and Resources</a:t>
            </a:r>
          </a:p>
          <a:p>
            <a:pPr fontAlgn="t"/>
            <a:r>
              <a:rPr lang="en-US" sz="4400" dirty="0" smtClean="0">
                <a:hlinkClick r:id="rId7"/>
              </a:rPr>
              <a:t>Recipe</a:t>
            </a:r>
            <a:r>
              <a:rPr lang="en-US" sz="4400" dirty="0" smtClean="0"/>
              <a:t>  Digital Story</a:t>
            </a:r>
          </a:p>
          <a:p>
            <a:pPr fontAlgn="t"/>
            <a:r>
              <a:rPr lang="en-US" sz="4400" dirty="0" err="1" smtClean="0">
                <a:hlinkClick r:id="rId8"/>
              </a:rPr>
              <a:t>Winnepeg</a:t>
            </a:r>
            <a:r>
              <a:rPr lang="en-US" sz="4400" dirty="0" smtClean="0">
                <a:hlinkClick r:id="rId8"/>
              </a:rPr>
              <a:t> Schools Digital Stories</a:t>
            </a:r>
            <a:r>
              <a:rPr lang="en-US" sz="4400" dirty="0" smtClean="0"/>
              <a:t>  Digital Stories</a:t>
            </a:r>
          </a:p>
          <a:p>
            <a:pPr fontAlgn="t"/>
            <a:r>
              <a:rPr lang="en-US" sz="4400" dirty="0" smtClean="0">
                <a:hlinkClick r:id="rId9"/>
              </a:rPr>
              <a:t>Maricopa Center for Learning and Instruction </a:t>
            </a:r>
            <a:r>
              <a:rPr lang="en-US" sz="4400" dirty="0" smtClean="0"/>
              <a:t/>
            </a:r>
            <a:br>
              <a:rPr lang="en-US" sz="4400" dirty="0" smtClean="0"/>
            </a:br>
            <a:r>
              <a:rPr lang="en-US" sz="4400" dirty="0" smtClean="0"/>
              <a:t>Digital Story Examples</a:t>
            </a:r>
          </a:p>
          <a:p>
            <a:pPr fontAlgn="t"/>
            <a:r>
              <a:rPr lang="en-US" sz="4400" dirty="0" smtClean="0">
                <a:hlinkClick r:id="rId10"/>
              </a:rPr>
              <a:t>The American Dream</a:t>
            </a:r>
            <a:endParaRPr lang="en-US" sz="4400" dirty="0" smtClean="0"/>
          </a:p>
          <a:p>
            <a:pPr lvl="1" fontAlgn="t"/>
            <a:r>
              <a:rPr lang="en-US" sz="3600" dirty="0" smtClean="0"/>
              <a:t>Great example of Use of Music and voice expression to add to the mood of the story!</a:t>
            </a:r>
          </a:p>
          <a:p>
            <a:pPr fontAlgn="t"/>
            <a:r>
              <a:rPr lang="en-US" sz="4400" dirty="0" smtClean="0">
                <a:hlinkClick r:id="rId11"/>
              </a:rPr>
              <a:t>How the Challenger Explosion Encouraged Me to Draw</a:t>
            </a:r>
            <a:r>
              <a:rPr lang="en-US" sz="4400" dirty="0" smtClean="0"/>
              <a:t> Digital Story</a:t>
            </a:r>
          </a:p>
          <a:p>
            <a:pPr fontAlgn="t"/>
            <a:r>
              <a:rPr lang="en-US" sz="4400" dirty="0" smtClean="0">
                <a:hlinkClick r:id="rId12"/>
              </a:rPr>
              <a:t>Hollywood and the “Old South Myth”</a:t>
            </a:r>
            <a:r>
              <a:rPr lang="en-US" sz="4400" dirty="0" smtClean="0"/>
              <a:t>- Digital Story on Slavery</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Sites Devoted to Movie Making in the Classroom</a:t>
            </a:r>
            <a:br>
              <a:rPr lang="en-US" dirty="0" smtClean="0"/>
            </a:br>
            <a:endParaRPr lang="en-US" dirty="0"/>
          </a:p>
        </p:txBody>
      </p:sp>
      <p:sp>
        <p:nvSpPr>
          <p:cNvPr id="3" name="Content Placeholder 2"/>
          <p:cNvSpPr>
            <a:spLocks noGrp="1"/>
          </p:cNvSpPr>
          <p:nvPr>
            <p:ph idx="1"/>
          </p:nvPr>
        </p:nvSpPr>
        <p:spPr>
          <a:xfrm>
            <a:off x="914400" y="1921652"/>
            <a:ext cx="7772400" cy="4783948"/>
          </a:xfrm>
        </p:spPr>
        <p:txBody>
          <a:bodyPr>
            <a:normAutofit/>
          </a:bodyPr>
          <a:lstStyle/>
          <a:p>
            <a:r>
              <a:rPr lang="en-US" b="1" dirty="0" smtClean="0">
                <a:hlinkClick r:id="rId2"/>
              </a:rPr>
              <a:t>Digital Video in Education</a:t>
            </a:r>
            <a:r>
              <a:rPr lang="en-US" dirty="0" smtClean="0"/>
              <a:t/>
            </a:r>
            <a:br>
              <a:rPr lang="en-US" dirty="0" smtClean="0"/>
            </a:br>
            <a:r>
              <a:rPr lang="en-US" dirty="0" smtClean="0"/>
              <a:t>Digital Video Project Ideas listed here focus on educational styles. </a:t>
            </a:r>
          </a:p>
          <a:p>
            <a:r>
              <a:rPr lang="en-US" dirty="0" smtClean="0">
                <a:hlinkClick r:id="rId3"/>
              </a:rPr>
              <a:t>Digital Storytelling in Scott County Schools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Digital Storytelling…</a:t>
            </a:r>
            <a:endParaRPr lang="en-US" dirty="0"/>
          </a:p>
        </p:txBody>
      </p:sp>
      <p:sp>
        <p:nvSpPr>
          <p:cNvPr id="3" name="Content Placeholder 2"/>
          <p:cNvSpPr>
            <a:spLocks noGrp="1"/>
          </p:cNvSpPr>
          <p:nvPr>
            <p:ph idx="1"/>
          </p:nvPr>
        </p:nvSpPr>
        <p:spPr/>
        <p:txBody>
          <a:bodyPr>
            <a:normAutofit fontScale="92500" lnSpcReduction="20000"/>
          </a:bodyPr>
          <a:lstStyle/>
          <a:p>
            <a:pPr>
              <a:spcBef>
                <a:spcPct val="50000"/>
              </a:spcBef>
            </a:pPr>
            <a:r>
              <a:rPr lang="en-US" sz="3200" dirty="0" smtClean="0"/>
              <a:t>Encourages students to discover, develop, intensify, apply, and extend their creativity. </a:t>
            </a:r>
          </a:p>
          <a:p>
            <a:pPr>
              <a:spcBef>
                <a:spcPct val="50000"/>
              </a:spcBef>
            </a:pPr>
            <a:r>
              <a:rPr lang="en-US" sz="3200" dirty="0" smtClean="0"/>
              <a:t>Gives students the opportunity to find and use a new and compelling voice. </a:t>
            </a:r>
          </a:p>
          <a:p>
            <a:pPr>
              <a:spcBef>
                <a:spcPct val="50000"/>
              </a:spcBef>
            </a:pPr>
            <a:r>
              <a:rPr lang="en-US" sz="3200" dirty="0" smtClean="0"/>
              <a:t>Empowers students to create in a medium that is meaningful to them.</a:t>
            </a:r>
          </a:p>
          <a:p>
            <a:r>
              <a:rPr lang="en-US" sz="3200" dirty="0" smtClean="0"/>
              <a:t>Provides a visual context for learning new information.</a:t>
            </a:r>
          </a:p>
          <a:p>
            <a:r>
              <a:rPr lang="en-US" sz="3200" dirty="0" smtClean="0"/>
              <a:t>Addresses the different learning styles associated with a diverse student population. </a:t>
            </a:r>
          </a:p>
          <a:p>
            <a:pPr>
              <a:spcBef>
                <a:spcPct val="50000"/>
              </a:spcBef>
              <a:buFontTx/>
              <a:buChar char="•"/>
            </a:pPr>
            <a:endParaRPr lang="en-US" sz="3200" dirty="0" smtClean="0"/>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hlinkClick r:id="rId2"/>
              </a:rPr>
              <a:t>Apple Learning Interchange</a:t>
            </a:r>
            <a:endParaRPr lang="en-US" dirty="0"/>
          </a:p>
        </p:txBody>
      </p:sp>
      <p:sp>
        <p:nvSpPr>
          <p:cNvPr id="3" name="Content Placeholder 2"/>
          <p:cNvSpPr>
            <a:spLocks noGrp="1"/>
          </p:cNvSpPr>
          <p:nvPr>
            <p:ph idx="1"/>
          </p:nvPr>
        </p:nvSpPr>
        <p:spPr>
          <a:xfrm>
            <a:off x="914400" y="1769252"/>
            <a:ext cx="7772400" cy="4783948"/>
          </a:xfrm>
        </p:spPr>
        <p:txBody>
          <a:bodyPr>
            <a:normAutofit fontScale="92500" lnSpcReduction="20000"/>
          </a:bodyPr>
          <a:lstStyle/>
          <a:p>
            <a:r>
              <a:rPr lang="en-US" dirty="0" smtClean="0">
                <a:hlinkClick r:id="rId3"/>
              </a:rPr>
              <a:t>Math Movie Minute</a:t>
            </a:r>
            <a:endParaRPr lang="en-US" dirty="0" smtClean="0"/>
          </a:p>
          <a:p>
            <a:r>
              <a:rPr lang="en-US" dirty="0" smtClean="0"/>
              <a:t>Poetry in Motion</a:t>
            </a:r>
          </a:p>
          <a:p>
            <a:pPr lvl="1"/>
            <a:r>
              <a:rPr lang="en-US" dirty="0" smtClean="0"/>
              <a:t>Students find pictures to illustrate a poem and narrate the poem while the pictures play in the background.</a:t>
            </a:r>
          </a:p>
          <a:p>
            <a:r>
              <a:rPr lang="en-US" dirty="0" smtClean="0"/>
              <a:t>Open Ended Questions</a:t>
            </a:r>
          </a:p>
          <a:p>
            <a:pPr lvl="1"/>
            <a:r>
              <a:rPr lang="en-US" dirty="0" smtClean="0"/>
              <a:t>Can a cockroach survive on Mars? Who would survive better in Egypt, Greeks or Aztecs? Working in teams, students develop an open-ended question. They then use the Internet and other resources to research the topic and come to a conclusion based on the data they find. </a:t>
            </a:r>
          </a:p>
          <a:p>
            <a:r>
              <a:rPr lang="en-US" dirty="0" smtClean="0">
                <a:hlinkClick r:id="rId4"/>
              </a:rPr>
              <a:t>Properties of Matter</a:t>
            </a:r>
            <a:endParaRPr lang="en-US" dirty="0" smtClean="0"/>
          </a:p>
          <a:p>
            <a:r>
              <a:rPr lang="en-US" dirty="0" smtClean="0">
                <a:hlinkClick r:id="rId5"/>
              </a:rPr>
              <a:t>A Day With Fractions</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Images</a:t>
            </a:r>
            <a:endParaRPr lang="en-US" dirty="0" smtClean="0"/>
          </a:p>
          <a:p>
            <a:pPr lvl="1"/>
            <a:r>
              <a:rPr lang="en-US" dirty="0" smtClean="0">
                <a:hlinkClick r:id="rId2"/>
              </a:rPr>
              <a:t>Pics4Learning</a:t>
            </a:r>
            <a:r>
              <a:rPr lang="en-US" dirty="0" smtClean="0"/>
              <a:t> </a:t>
            </a:r>
          </a:p>
          <a:p>
            <a:pPr lvl="1"/>
            <a:r>
              <a:rPr lang="en-US" dirty="0" err="1" smtClean="0">
                <a:hlinkClick r:id="rId3"/>
              </a:rPr>
              <a:t>FreeFoto</a:t>
            </a:r>
            <a:r>
              <a:rPr lang="en-US" dirty="0" smtClean="0"/>
              <a:t> </a:t>
            </a:r>
          </a:p>
          <a:p>
            <a:pPr lvl="1"/>
            <a:r>
              <a:rPr lang="en-US" dirty="0" smtClean="0">
                <a:hlinkClick r:id="rId4"/>
              </a:rPr>
              <a:t>Free Images</a:t>
            </a:r>
            <a:r>
              <a:rPr lang="en-US" dirty="0" smtClean="0"/>
              <a:t> </a:t>
            </a:r>
          </a:p>
          <a:p>
            <a:pPr lvl="1" fontAlgn="t"/>
            <a:r>
              <a:rPr lang="en-US" dirty="0" smtClean="0">
                <a:hlinkClick r:id="rId5"/>
              </a:rPr>
              <a:t>http://www.altavista.com/image/default</a:t>
            </a:r>
            <a:r>
              <a:rPr lang="en-US" dirty="0" smtClean="0"/>
              <a:t> </a:t>
            </a:r>
          </a:p>
          <a:p>
            <a:pPr lvl="1" fontAlgn="t"/>
            <a:r>
              <a:rPr lang="en-US" dirty="0" smtClean="0">
                <a:hlinkClick r:id="rId6"/>
              </a:rPr>
              <a:t>http://www.google.com/imghp?hl=en&amp;tab=wi&amp;q</a:t>
            </a:r>
            <a:r>
              <a:rPr lang="en-US" dirty="0" smtClean="0"/>
              <a:t> </a:t>
            </a:r>
          </a:p>
          <a:p>
            <a:pPr lvl="1" fontAlgn="t"/>
            <a:r>
              <a:rPr lang="en-US" dirty="0" smtClean="0">
                <a:hlinkClick r:id="rId7"/>
              </a:rPr>
              <a:t>An Adventure of the American Mind</a:t>
            </a:r>
            <a:r>
              <a:rPr lang="en-US" dirty="0" smtClean="0"/>
              <a:t> (from the Library of Congress) </a:t>
            </a:r>
          </a:p>
          <a:p>
            <a:pPr lvl="1" fontAlgn="t"/>
            <a:r>
              <a:rPr lang="en-US" dirty="0" smtClean="0">
                <a:hlinkClick r:id="rId8"/>
              </a:rPr>
              <a:t>http://www.flickr.com/</a:t>
            </a:r>
            <a:endParaRPr lang="en-US" dirty="0" smtClean="0"/>
          </a:p>
          <a:p>
            <a:pPr lvl="1" fontAlgn="t"/>
            <a:r>
              <a:rPr lang="en-US" dirty="0" smtClean="0">
                <a:hlinkClick r:id="rId9"/>
              </a:rPr>
              <a:t>http://calphotos.berkeley.edu//about.shtml</a:t>
            </a:r>
            <a:endParaRPr lang="en-US" dirty="0" smtClean="0"/>
          </a:p>
          <a:p>
            <a:pPr lvl="1" fontAlgn="t"/>
            <a:r>
              <a:rPr lang="en-US" dirty="0" smtClean="0">
                <a:hlinkClick r:id="rId10"/>
              </a:rPr>
              <a:t>25 Free Stock Photo Sites</a:t>
            </a:r>
            <a:endParaRPr lang="en-US" dirty="0" smtClean="0"/>
          </a:p>
          <a:p>
            <a:pPr lvl="1" fontAlgn="t"/>
            <a:r>
              <a:rPr lang="en-US" dirty="0" smtClean="0">
                <a:hlinkClick r:id="rId11"/>
              </a:rPr>
              <a:t>Microsoft Office Online</a:t>
            </a: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Sound</a:t>
            </a:r>
            <a:endParaRPr lang="en-US" dirty="0" smtClean="0"/>
          </a:p>
          <a:p>
            <a:pPr lvl="1"/>
            <a:r>
              <a:rPr lang="en-US" dirty="0" err="1" smtClean="0">
                <a:hlinkClick r:id="rId2"/>
              </a:rPr>
              <a:t>Soundzabound</a:t>
            </a:r>
            <a:r>
              <a:rPr lang="en-US" dirty="0" smtClean="0"/>
              <a:t> (cost) </a:t>
            </a:r>
          </a:p>
          <a:p>
            <a:pPr lvl="1"/>
            <a:r>
              <a:rPr lang="en-US" dirty="0" err="1" smtClean="0">
                <a:hlinkClick r:id="rId3"/>
              </a:rPr>
              <a:t>Sounddogs</a:t>
            </a:r>
            <a:r>
              <a:rPr lang="en-US" dirty="0" smtClean="0"/>
              <a:t> </a:t>
            </a:r>
          </a:p>
          <a:p>
            <a:pPr lvl="1"/>
            <a:r>
              <a:rPr lang="en-US" dirty="0" err="1" smtClean="0">
                <a:hlinkClick r:id="rId4"/>
              </a:rPr>
              <a:t>SmartSound</a:t>
            </a:r>
            <a:r>
              <a:rPr lang="en-US" dirty="0" smtClean="0"/>
              <a:t> </a:t>
            </a:r>
          </a:p>
          <a:p>
            <a:pPr lvl="1"/>
            <a:r>
              <a:rPr lang="en-US" dirty="0" smtClean="0">
                <a:hlinkClick r:id="rId5"/>
              </a:rPr>
              <a:t>Super Duper Music </a:t>
            </a:r>
            <a:r>
              <a:rPr lang="en-US" dirty="0" err="1" smtClean="0">
                <a:hlinkClick r:id="rId5"/>
              </a:rPr>
              <a:t>Looper</a:t>
            </a:r>
            <a:r>
              <a:rPr lang="en-US" dirty="0" smtClean="0"/>
              <a:t> </a:t>
            </a:r>
          </a:p>
          <a:p>
            <a:pPr lvl="1" fontAlgn="t"/>
            <a:r>
              <a:rPr lang="en-US" dirty="0" smtClean="0">
                <a:hlinkClick r:id="rId6"/>
              </a:rPr>
              <a:t>http://www.freeplaymusic.com/</a:t>
            </a:r>
            <a:r>
              <a:rPr lang="en-US" dirty="0" smtClean="0"/>
              <a:t> </a:t>
            </a:r>
          </a:p>
          <a:p>
            <a:pPr lvl="1" fontAlgn="t"/>
            <a:r>
              <a:rPr lang="en-US" dirty="0" smtClean="0">
                <a:hlinkClick r:id="rId7"/>
              </a:rPr>
              <a:t>http://www.partnersinrhyme.com/</a:t>
            </a:r>
            <a:r>
              <a:rPr lang="en-US" dirty="0" smtClean="0"/>
              <a:t> </a:t>
            </a:r>
          </a:p>
          <a:p>
            <a:pPr lvl="1" fontAlgn="t"/>
            <a:r>
              <a:rPr lang="en-US" dirty="0" smtClean="0">
                <a:hlinkClick r:id="rId8"/>
              </a:rPr>
              <a:t>http://www.artsandmusicpa.com/music_pages/soundfiles.htm</a:t>
            </a:r>
            <a:endParaRPr lang="en-US" sz="3200" dirty="0" smtClean="0"/>
          </a:p>
          <a:p>
            <a:pPr lvl="1" fontAlgn="t"/>
            <a:r>
              <a:rPr lang="en-US" sz="2800" u="sng" dirty="0" smtClean="0">
                <a:hlinkClick r:id="rId9"/>
              </a:rPr>
              <a:t>http://creativecommons.org/audio</a:t>
            </a:r>
            <a:endParaRPr lang="en-US" sz="2800" dirty="0" smtClean="0"/>
          </a:p>
          <a:p>
            <a:pPr lvl="1" fontAlgn="t"/>
            <a:r>
              <a:rPr lang="en-US" u="sng" dirty="0" smtClean="0">
                <a:hlinkClick r:id="rId10"/>
              </a:rPr>
              <a:t>http://www.a1freesoundeffects.com</a:t>
            </a:r>
            <a:endParaRPr lang="en-US" dirty="0" smtClean="0"/>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Resources: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pPr fontAlgn="t"/>
            <a:r>
              <a:rPr lang="en-US" dirty="0" smtClean="0">
                <a:hlinkClick r:id="rId2"/>
              </a:rPr>
              <a:t>Digital Storytelling Cookbook and Traveling Companion</a:t>
            </a:r>
            <a:r>
              <a:rPr lang="en-US" dirty="0" smtClean="0"/>
              <a:t> </a:t>
            </a:r>
          </a:p>
          <a:p>
            <a:pPr fontAlgn="t"/>
            <a:r>
              <a:rPr lang="en-US" dirty="0" smtClean="0">
                <a:hlinkClick r:id="rId3"/>
              </a:rPr>
              <a:t>Digital Storytelling Network (Australia)</a:t>
            </a:r>
            <a:r>
              <a:rPr lang="en-US" dirty="0" smtClean="0"/>
              <a:t> </a:t>
            </a:r>
          </a:p>
          <a:p>
            <a:pPr fontAlgn="t"/>
            <a:r>
              <a:rPr lang="en-US" dirty="0" smtClean="0">
                <a:hlinkClick r:id="rId4"/>
              </a:rPr>
              <a:t>Digital Storytelling Project (England)</a:t>
            </a:r>
            <a:r>
              <a:rPr lang="en-US" dirty="0" smtClean="0"/>
              <a:t> </a:t>
            </a:r>
          </a:p>
          <a:p>
            <a:pPr fontAlgn="t"/>
            <a:r>
              <a:rPr lang="en-US" dirty="0" smtClean="0">
                <a:hlinkClick r:id="rId5"/>
              </a:rPr>
              <a:t>Digital Storytelling Resources</a:t>
            </a:r>
            <a:r>
              <a:rPr lang="en-US" dirty="0" smtClean="0"/>
              <a:t> </a:t>
            </a:r>
          </a:p>
          <a:p>
            <a:pPr fontAlgn="t"/>
            <a:r>
              <a:rPr lang="en-US" dirty="0" smtClean="0">
                <a:hlinkClick r:id="rId6"/>
              </a:rPr>
              <a:t>More Digital Storytelling Resources</a:t>
            </a:r>
            <a:r>
              <a:rPr lang="en-US" dirty="0" smtClean="0"/>
              <a:t> </a:t>
            </a:r>
          </a:p>
          <a:p>
            <a:pPr fontAlgn="t"/>
            <a:r>
              <a:rPr lang="en-US" dirty="0" smtClean="0">
                <a:hlinkClick r:id="rId7"/>
              </a:rPr>
              <a:t>Digital Storytelling Resources for Educators</a:t>
            </a:r>
            <a:r>
              <a:rPr lang="en-US" dirty="0" smtClean="0"/>
              <a:t> </a:t>
            </a:r>
          </a:p>
          <a:p>
            <a:pPr fontAlgn="t"/>
            <a:r>
              <a:rPr lang="en-US" dirty="0" smtClean="0">
                <a:hlinkClick r:id="rId8"/>
              </a:rPr>
              <a:t>Integrating Digital Storytelling into the Classroom</a:t>
            </a:r>
            <a:endParaRPr lang="en-US" dirty="0" smtClean="0"/>
          </a:p>
          <a:p>
            <a:pPr fontAlgn="t"/>
            <a:r>
              <a:rPr lang="en-US" dirty="0" smtClean="0">
                <a:hlinkClick r:id="rId9"/>
              </a:rPr>
              <a:t>http://www.callofstory.org/</a:t>
            </a:r>
            <a:endParaRPr lang="en-US" dirty="0" smtClean="0"/>
          </a:p>
          <a:p>
            <a:pPr fontAlgn="t"/>
            <a:r>
              <a:rPr lang="en-US" dirty="0" smtClean="0">
                <a:hlinkClick r:id="rId10"/>
              </a:rPr>
              <a:t>http://www.teachingteachers.com/index.htm</a:t>
            </a:r>
            <a:endParaRPr lang="en-US" dirty="0" smtClean="0"/>
          </a:p>
          <a:p>
            <a:pPr marL="411480" lvl="1" indent="-342900" fontAlgn="t">
              <a:spcBef>
                <a:spcPts val="700"/>
              </a:spcBef>
              <a:buClr>
                <a:schemeClr val="accent2">
                  <a:lumMod val="75000"/>
                </a:schemeClr>
              </a:buClr>
              <a:buSzPct val="85000"/>
              <a:buFont typeface="Wingdings 2" pitchFamily="18" charset="2"/>
              <a:buChar char=""/>
            </a:pPr>
            <a:r>
              <a:rPr lang="en-US" sz="3100" dirty="0" smtClean="0">
                <a:hlinkClick r:id="rId11"/>
              </a:rPr>
              <a:t>http://www.coe.uh.edu/digital-storytelling/tools.htm</a:t>
            </a:r>
            <a:r>
              <a:rPr lang="en-US" sz="3100" dirty="0" smtClean="0"/>
              <a:t> </a:t>
            </a:r>
          </a:p>
          <a:p>
            <a:pPr fontAlgn="t"/>
            <a:endParaRPr lang="en-US" dirty="0" smtClean="0"/>
          </a:p>
          <a:p>
            <a:pPr fontAlgn="t"/>
            <a:endParaRPr lang="en-US" dirty="0" smtClean="0"/>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(cont.)</a:t>
            </a:r>
            <a:endParaRPr lang="en-US" dirty="0"/>
          </a:p>
        </p:txBody>
      </p:sp>
      <p:sp>
        <p:nvSpPr>
          <p:cNvPr id="3" name="Content Placeholder 2"/>
          <p:cNvSpPr>
            <a:spLocks noGrp="1"/>
          </p:cNvSpPr>
          <p:nvPr>
            <p:ph idx="1"/>
          </p:nvPr>
        </p:nvSpPr>
        <p:spPr/>
        <p:txBody>
          <a:bodyPr>
            <a:normAutofit/>
          </a:bodyPr>
          <a:lstStyle/>
          <a:p>
            <a:r>
              <a:rPr lang="en-US" dirty="0" smtClean="0">
                <a:hlinkClick r:id="rId2"/>
              </a:rPr>
              <a:t>Digital Storytelling Web Sites</a:t>
            </a:r>
            <a:r>
              <a:rPr lang="en-US" dirty="0" smtClean="0"/>
              <a:t> </a:t>
            </a:r>
          </a:p>
          <a:p>
            <a:r>
              <a:rPr lang="en-US" dirty="0" smtClean="0">
                <a:hlinkClick r:id="rId3"/>
              </a:rPr>
              <a:t>Digital Storytelling Finds Its Place in the Classroom</a:t>
            </a:r>
            <a:r>
              <a:rPr lang="en-US" dirty="0" smtClean="0"/>
              <a:t> </a:t>
            </a:r>
          </a:p>
          <a:p>
            <a:r>
              <a:rPr lang="en-US" dirty="0" smtClean="0">
                <a:hlinkClick r:id="rId4"/>
              </a:rPr>
              <a:t>http://www.microsoft.com/windowsxp/using/digitalphotography/PhotoStory/default.mspx</a:t>
            </a:r>
            <a:endParaRPr lang="en-US" dirty="0" smtClean="0"/>
          </a:p>
          <a:p>
            <a:r>
              <a:rPr lang="en-US" dirty="0" smtClean="0">
                <a:hlinkClick r:id="rId5"/>
              </a:rPr>
              <a:t>http://www.dtc.scott.k12.ky.us/technology/digitalstorytelling/ds.html</a:t>
            </a:r>
            <a:endParaRPr lang="en-US" dirty="0" smtClean="0"/>
          </a:p>
          <a:p>
            <a:r>
              <a:rPr lang="en-US" dirty="0" smtClean="0">
                <a:hlinkClick r:id="rId6"/>
              </a:rPr>
              <a:t>http://www.digitales.us/index.php</a:t>
            </a:r>
            <a:endParaRPr lang="en-US" dirty="0" smtClean="0"/>
          </a:p>
          <a:p>
            <a:endParaRPr lang="en-US"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Multimedia Projects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hlinkClick r:id="rId3"/>
              </a:rPr>
              <a:t>http://maps.google.com/maps/ms?hl=en&amp;ie=UTF8&amp;lr=lang_en&amp;oe=UTF8&amp;msa=0&amp;msid=105419746244613302539.000457bcf641a671d1fc7</a:t>
            </a:r>
            <a:r>
              <a:rPr lang="en-US" dirty="0" smtClean="0"/>
              <a:t>  Website that combines Google Maps with movies made by St. Thomas School's 5th grade exploration of the Native American' lifestyle before Columbus ***Excellent</a:t>
            </a:r>
          </a:p>
          <a:p>
            <a:r>
              <a:rPr lang="en-US" dirty="0" smtClean="0">
                <a:hlinkClick r:id="rId4"/>
              </a:rPr>
              <a:t>http://conference2009.tie2.wikispaces.net/Visual+Poetry</a:t>
            </a:r>
            <a:endParaRPr lang="en-US" dirty="0" smtClean="0"/>
          </a:p>
          <a:p>
            <a:r>
              <a:rPr lang="en-US" dirty="0" smtClean="0">
                <a:hlinkClick r:id="rId5"/>
              </a:rPr>
              <a:t>http://www.dtc.scott.k12.ky.us/technology/digitalstorytelling/studentstories.html</a:t>
            </a:r>
            <a:endParaRPr lang="en-US" dirty="0" smtClean="0"/>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Musical Multimedia Projects</a:t>
            </a:r>
            <a:endParaRPr lang="en-US" dirty="0"/>
          </a:p>
        </p:txBody>
      </p:sp>
      <p:sp>
        <p:nvSpPr>
          <p:cNvPr id="1025" name="AutoShape 1" descr="bullet"/>
          <p:cNvSpPr>
            <a:spLocks noChangeAspect="1" noChangeArrowheads="1"/>
          </p:cNvSpPr>
          <p:nvPr/>
        </p:nvSpPr>
        <p:spPr bwMode="auto">
          <a:xfrm>
            <a:off x="0" y="0"/>
            <a:ext cx="57150" cy="571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6" name="AutoShape 2" descr="bullet"/>
          <p:cNvSpPr>
            <a:spLocks noChangeAspect="1" noChangeArrowheads="1"/>
          </p:cNvSpPr>
          <p:nvPr/>
        </p:nvSpPr>
        <p:spPr bwMode="auto">
          <a:xfrm>
            <a:off x="0" y="0"/>
            <a:ext cx="57150" cy="571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7" name="AutoShape 3" descr="bullet"/>
          <p:cNvSpPr>
            <a:spLocks noChangeAspect="1" noChangeArrowheads="1"/>
          </p:cNvSpPr>
          <p:nvPr/>
        </p:nvSpPr>
        <p:spPr bwMode="auto">
          <a:xfrm>
            <a:off x="0" y="0"/>
            <a:ext cx="57150" cy="571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bullet"/>
          <p:cNvSpPr>
            <a:spLocks noChangeAspect="1" noChangeArrowheads="1"/>
          </p:cNvSpPr>
          <p:nvPr/>
        </p:nvSpPr>
        <p:spPr bwMode="auto">
          <a:xfrm>
            <a:off x="0" y="0"/>
            <a:ext cx="57150" cy="571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9" name="AutoShape 5" descr="bullet"/>
          <p:cNvSpPr>
            <a:spLocks noChangeAspect="1" noChangeArrowheads="1"/>
          </p:cNvSpPr>
          <p:nvPr/>
        </p:nvSpPr>
        <p:spPr bwMode="auto">
          <a:xfrm>
            <a:off x="0" y="0"/>
            <a:ext cx="57150" cy="571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0" name="AutoShape 6" descr="bullet"/>
          <p:cNvSpPr>
            <a:spLocks noChangeAspect="1" noChangeArrowheads="1"/>
          </p:cNvSpPr>
          <p:nvPr/>
        </p:nvSpPr>
        <p:spPr bwMode="auto">
          <a:xfrm>
            <a:off x="0" y="0"/>
            <a:ext cx="57150" cy="571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1"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032" name="AutoShape 8" descr="bullet"/>
          <p:cNvSpPr>
            <a:spLocks noChangeAspect="1" noChangeArrowheads="1"/>
          </p:cNvSpPr>
          <p:nvPr/>
        </p:nvSpPr>
        <p:spPr bwMode="auto">
          <a:xfrm>
            <a:off x="0" y="0"/>
            <a:ext cx="57150" cy="571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3" name="AutoShape 9" descr="bullet"/>
          <p:cNvSpPr>
            <a:spLocks noChangeAspect="1" noChangeArrowheads="1"/>
          </p:cNvSpPr>
          <p:nvPr/>
        </p:nvSpPr>
        <p:spPr bwMode="auto">
          <a:xfrm>
            <a:off x="0" y="0"/>
            <a:ext cx="57150" cy="571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4" name="AutoShape 10" descr="bullet"/>
          <p:cNvSpPr>
            <a:spLocks noChangeAspect="1" noChangeArrowheads="1"/>
          </p:cNvSpPr>
          <p:nvPr/>
        </p:nvSpPr>
        <p:spPr bwMode="auto">
          <a:xfrm>
            <a:off x="0" y="0"/>
            <a:ext cx="57150" cy="571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5" name="AutoShape 11" descr="bullet"/>
          <p:cNvSpPr>
            <a:spLocks noChangeAspect="1" noChangeArrowheads="1"/>
          </p:cNvSpPr>
          <p:nvPr/>
        </p:nvSpPr>
        <p:spPr bwMode="auto">
          <a:xfrm>
            <a:off x="0" y="0"/>
            <a:ext cx="57150" cy="571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6" name="AutoShape 12" descr="bullet"/>
          <p:cNvSpPr>
            <a:spLocks noChangeAspect="1" noChangeArrowheads="1"/>
          </p:cNvSpPr>
          <p:nvPr/>
        </p:nvSpPr>
        <p:spPr bwMode="auto">
          <a:xfrm>
            <a:off x="0" y="0"/>
            <a:ext cx="57150" cy="571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3" name="Rectangle 22"/>
          <p:cNvSpPr/>
          <p:nvPr/>
        </p:nvSpPr>
        <p:spPr>
          <a:xfrm>
            <a:off x="762000" y="1715869"/>
            <a:ext cx="7772400" cy="738664"/>
          </a:xfrm>
          <a:prstGeom prst="rect">
            <a:avLst/>
          </a:prstGeom>
        </p:spPr>
        <p:txBody>
          <a:bodyPr wrap="square">
            <a:spAutoFit/>
          </a:bodyPr>
          <a:lstStyle/>
          <a:p>
            <a:pPr algn="ctr"/>
            <a:r>
              <a:rPr lang="en-US" sz="2400" dirty="0" smtClean="0">
                <a:solidFill>
                  <a:srgbClr val="000000"/>
                </a:solidFill>
                <a:latin typeface="verdana"/>
                <a:hlinkClick r:id="rId2"/>
              </a:rPr>
              <a:t>Don't Laugh at Me</a:t>
            </a:r>
            <a:endParaRPr lang="en-US" sz="2400" dirty="0" smtClean="0">
              <a:solidFill>
                <a:srgbClr val="000000"/>
              </a:solidFill>
              <a:latin typeface="verdana"/>
            </a:endParaRPr>
          </a:p>
          <a:p>
            <a:pPr algn="ctr"/>
            <a:r>
              <a:rPr lang="en-US" dirty="0" smtClean="0">
                <a:latin typeface="verdana"/>
              </a:rPr>
              <a:t>This is the song “Don’t Laugh at Me” telling a story with pictures.</a:t>
            </a:r>
          </a:p>
        </p:txBody>
      </p:sp>
      <p:sp>
        <p:nvSpPr>
          <p:cNvPr id="24" name="TextBox 23"/>
          <p:cNvSpPr txBox="1"/>
          <p:nvPr/>
        </p:nvSpPr>
        <p:spPr>
          <a:xfrm>
            <a:off x="1828800" y="5373469"/>
            <a:ext cx="6019800" cy="738664"/>
          </a:xfrm>
          <a:prstGeom prst="rect">
            <a:avLst/>
          </a:prstGeom>
          <a:noFill/>
        </p:spPr>
        <p:txBody>
          <a:bodyPr wrap="square" rtlCol="0">
            <a:spAutoFit/>
          </a:bodyPr>
          <a:lstStyle/>
          <a:p>
            <a:pPr algn="ctr"/>
            <a:r>
              <a:rPr lang="en-US" sz="2400" dirty="0" smtClean="0">
                <a:solidFill>
                  <a:srgbClr val="000000"/>
                </a:solidFill>
                <a:latin typeface="verdana"/>
                <a:hlinkClick r:id="rId3"/>
              </a:rPr>
              <a:t>An Amazing Multimedia Prayer</a:t>
            </a:r>
            <a:endParaRPr lang="en-US" sz="2400" dirty="0" smtClean="0">
              <a:solidFill>
                <a:srgbClr val="000000"/>
              </a:solidFill>
              <a:latin typeface="verdana"/>
            </a:endParaRPr>
          </a:p>
          <a:p>
            <a:pPr algn="ctr"/>
            <a:r>
              <a:rPr lang="en-US" dirty="0" smtClean="0">
                <a:latin typeface="verdana"/>
              </a:rPr>
              <a:t>The song “Prayer to Saint Francis” in pictures</a:t>
            </a:r>
          </a:p>
        </p:txBody>
      </p:sp>
      <p:sp>
        <p:nvSpPr>
          <p:cNvPr id="28" name="TextBox 27"/>
          <p:cNvSpPr txBox="1"/>
          <p:nvPr/>
        </p:nvSpPr>
        <p:spPr>
          <a:xfrm>
            <a:off x="381000" y="2514600"/>
            <a:ext cx="8458200" cy="2677656"/>
          </a:xfrm>
          <a:prstGeom prst="rect">
            <a:avLst/>
          </a:prstGeom>
          <a:noFill/>
        </p:spPr>
        <p:txBody>
          <a:bodyPr wrap="square" rtlCol="0">
            <a:spAutoFit/>
          </a:bodyPr>
          <a:lstStyle/>
          <a:p>
            <a:pPr algn="ctr"/>
            <a:r>
              <a:rPr lang="en-US" sz="2400" dirty="0" smtClean="0">
                <a:latin typeface="Verdana" pitchFamily="34" charset="0"/>
                <a:hlinkClick r:id="rId4"/>
              </a:rPr>
              <a:t>“We Didn’t Start the Fire”</a:t>
            </a:r>
            <a:endParaRPr lang="en-US" sz="2400" dirty="0" smtClean="0">
              <a:latin typeface="Verdana" pitchFamily="34" charset="0"/>
            </a:endParaRPr>
          </a:p>
          <a:p>
            <a:pPr algn="ctr"/>
            <a:r>
              <a:rPr lang="en-US" dirty="0" smtClean="0">
                <a:latin typeface="Verdana" pitchFamily="34" charset="0"/>
              </a:rPr>
              <a:t>Billy Joel (reportedly) wrote this song after overhearing a child say that he felt sorry for “older people” like Billy Joel because no “history” happened in their lifetime, that NOW (or the time the song was written) was going to be the world’s most historical time period. The comment got to Billy Joel so much that he sat down and wrote this to prove that his lifetime has been FULL of history.</a:t>
            </a:r>
          </a:p>
          <a:p>
            <a:pPr algn="ctr"/>
            <a:r>
              <a:rPr lang="en-US" dirty="0" smtClean="0">
                <a:latin typeface="Verdana" pitchFamily="34" charset="0"/>
                <a:hlinkClick r:id="rId5"/>
              </a:rPr>
              <a:t>Historical Events in the song</a:t>
            </a:r>
            <a:endParaRPr lang="en-US" dirty="0" smtClean="0">
              <a:latin typeface="Verdana" pitchFamily="34" charset="0"/>
            </a:endParaRPr>
          </a:p>
          <a:p>
            <a:pPr algn="ctr"/>
            <a:endParaRPr lang="en-US" dirty="0">
              <a:latin typeface="Verdana"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More Multimedia Projects</a:t>
            </a:r>
            <a:endParaRPr lang="en-US" dirty="0"/>
          </a:p>
        </p:txBody>
      </p:sp>
      <p:sp>
        <p:nvSpPr>
          <p:cNvPr id="4" name="Rectangle 3"/>
          <p:cNvSpPr/>
          <p:nvPr/>
        </p:nvSpPr>
        <p:spPr>
          <a:xfrm>
            <a:off x="3231984" y="2743200"/>
            <a:ext cx="3168816" cy="369332"/>
          </a:xfrm>
          <a:prstGeom prst="rect">
            <a:avLst/>
          </a:prstGeom>
        </p:spPr>
        <p:txBody>
          <a:bodyPr wrap="none">
            <a:spAutoFit/>
          </a:bodyPr>
          <a:lstStyle/>
          <a:p>
            <a:r>
              <a:rPr lang="en-US" dirty="0" smtClean="0">
                <a:latin typeface="Verdana" pitchFamily="34" charset="0"/>
                <a:hlinkClick r:id="rId2"/>
              </a:rPr>
              <a:t>Father Involvement - PSA</a:t>
            </a:r>
            <a:endParaRPr lang="en-US" dirty="0">
              <a:latin typeface="Verdana" pitchFamily="34" charset="0"/>
            </a:endParaRPr>
          </a:p>
        </p:txBody>
      </p:sp>
      <p:sp>
        <p:nvSpPr>
          <p:cNvPr id="5" name="Rectangle 4"/>
          <p:cNvSpPr/>
          <p:nvPr/>
        </p:nvSpPr>
        <p:spPr>
          <a:xfrm>
            <a:off x="2743200" y="3821668"/>
            <a:ext cx="3714415" cy="369332"/>
          </a:xfrm>
          <a:prstGeom prst="rect">
            <a:avLst/>
          </a:prstGeom>
        </p:spPr>
        <p:txBody>
          <a:bodyPr wrap="none">
            <a:spAutoFit/>
          </a:bodyPr>
          <a:lstStyle/>
          <a:p>
            <a:r>
              <a:rPr lang="en-US" dirty="0" smtClean="0">
                <a:solidFill>
                  <a:srgbClr val="000000"/>
                </a:solidFill>
                <a:latin typeface="verdana"/>
                <a:hlinkClick r:id="rId3"/>
              </a:rPr>
              <a:t>All Quiet on the Western Front</a:t>
            </a:r>
            <a:endParaRPr lang="en-US" dirty="0">
              <a:solidFill>
                <a:srgbClr val="000000"/>
              </a:solidFill>
              <a:latin typeface="verdana"/>
            </a:endParaRPr>
          </a:p>
        </p:txBody>
      </p:sp>
      <p:sp>
        <p:nvSpPr>
          <p:cNvPr id="7" name="Rectangle 6"/>
          <p:cNvSpPr/>
          <p:nvPr/>
        </p:nvSpPr>
        <p:spPr>
          <a:xfrm>
            <a:off x="3352800" y="5562600"/>
            <a:ext cx="2761462" cy="369332"/>
          </a:xfrm>
          <a:prstGeom prst="rect">
            <a:avLst/>
          </a:prstGeom>
        </p:spPr>
        <p:txBody>
          <a:bodyPr wrap="none">
            <a:spAutoFit/>
          </a:bodyPr>
          <a:lstStyle/>
          <a:p>
            <a:r>
              <a:rPr lang="en-US" dirty="0" smtClean="0">
                <a:solidFill>
                  <a:srgbClr val="000000"/>
                </a:solidFill>
                <a:latin typeface="verdana"/>
                <a:hlinkClick r:id="rId4"/>
              </a:rPr>
              <a:t>Lightning Book Report</a:t>
            </a:r>
            <a:endParaRPr lang="en-US" dirty="0">
              <a:solidFill>
                <a:srgbClr val="000000"/>
              </a:solidFill>
              <a:latin typeface="verdana"/>
            </a:endParaRPr>
          </a:p>
        </p:txBody>
      </p:sp>
      <p:sp>
        <p:nvSpPr>
          <p:cNvPr id="8" name="TextBox 7"/>
          <p:cNvSpPr txBox="1"/>
          <p:nvPr/>
        </p:nvSpPr>
        <p:spPr>
          <a:xfrm>
            <a:off x="1752600" y="2373868"/>
            <a:ext cx="6019800" cy="369332"/>
          </a:xfrm>
          <a:prstGeom prst="rect">
            <a:avLst/>
          </a:prstGeom>
          <a:noFill/>
        </p:spPr>
        <p:txBody>
          <a:bodyPr wrap="square" rtlCol="0">
            <a:spAutoFit/>
          </a:bodyPr>
          <a:lstStyle/>
          <a:p>
            <a:pPr algn="ctr"/>
            <a:r>
              <a:rPr lang="en-US" dirty="0" smtClean="0">
                <a:latin typeface="verdana"/>
              </a:rPr>
              <a:t>Public Service Announcement</a:t>
            </a:r>
          </a:p>
        </p:txBody>
      </p:sp>
      <p:sp>
        <p:nvSpPr>
          <p:cNvPr id="9" name="TextBox 8"/>
          <p:cNvSpPr txBox="1"/>
          <p:nvPr/>
        </p:nvSpPr>
        <p:spPr>
          <a:xfrm>
            <a:off x="1295400" y="3516868"/>
            <a:ext cx="6553200" cy="369332"/>
          </a:xfrm>
          <a:prstGeom prst="rect">
            <a:avLst/>
          </a:prstGeom>
          <a:noFill/>
        </p:spPr>
        <p:txBody>
          <a:bodyPr wrap="square" rtlCol="0">
            <a:spAutoFit/>
          </a:bodyPr>
          <a:lstStyle/>
          <a:p>
            <a:r>
              <a:rPr lang="en-US" dirty="0" smtClean="0">
                <a:latin typeface="verdana"/>
              </a:rPr>
              <a:t>Movie Describing Characters, Setting, etc. of the novel</a:t>
            </a:r>
          </a:p>
        </p:txBody>
      </p:sp>
      <p:sp>
        <p:nvSpPr>
          <p:cNvPr id="10" name="Rectangle 9"/>
          <p:cNvSpPr/>
          <p:nvPr/>
        </p:nvSpPr>
        <p:spPr>
          <a:xfrm>
            <a:off x="3048000" y="4953000"/>
            <a:ext cx="3544753" cy="646331"/>
          </a:xfrm>
          <a:prstGeom prst="rect">
            <a:avLst/>
          </a:prstGeom>
        </p:spPr>
        <p:txBody>
          <a:bodyPr wrap="none">
            <a:spAutoFit/>
          </a:bodyPr>
          <a:lstStyle/>
          <a:p>
            <a:pPr algn="ctr"/>
            <a:r>
              <a:rPr lang="en-US" dirty="0" smtClean="0">
                <a:latin typeface="verdana"/>
              </a:rPr>
              <a:t>Digital Book Reports</a:t>
            </a:r>
            <a:endParaRPr lang="en-US" dirty="0" smtClean="0">
              <a:latin typeface="verdana"/>
              <a:hlinkClick r:id="rId5"/>
            </a:endParaRPr>
          </a:p>
          <a:p>
            <a:pPr algn="ctr"/>
            <a:r>
              <a:rPr lang="en-US" dirty="0" smtClean="0">
                <a:solidFill>
                  <a:srgbClr val="000000"/>
                </a:solidFill>
                <a:latin typeface="verdana"/>
                <a:hlinkClick r:id="rId5"/>
              </a:rPr>
              <a:t>Danny's Tornado book report</a:t>
            </a:r>
            <a:endParaRPr lang="en-US" dirty="0">
              <a:solidFill>
                <a:srgbClr val="000000"/>
              </a:solidFill>
              <a:latin typeface="verdana"/>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Permission/release forms for students and teachers </a:t>
            </a:r>
            <a:br>
              <a:rPr lang="en-US" sz="3200" dirty="0" smtClean="0"/>
            </a:br>
            <a:endParaRPr lang="en-US" dirty="0"/>
          </a:p>
        </p:txBody>
      </p:sp>
      <p:sp>
        <p:nvSpPr>
          <p:cNvPr id="3" name="Content Placeholder 2"/>
          <p:cNvSpPr>
            <a:spLocks noGrp="1"/>
          </p:cNvSpPr>
          <p:nvPr>
            <p:ph idx="1"/>
          </p:nvPr>
        </p:nvSpPr>
        <p:spPr>
          <a:xfrm>
            <a:off x="914400" y="1676400"/>
            <a:ext cx="7772400" cy="4679160"/>
          </a:xfrm>
        </p:spPr>
        <p:txBody>
          <a:bodyPr/>
          <a:lstStyle/>
          <a:p>
            <a:r>
              <a:rPr lang="en-US" b="1" dirty="0" smtClean="0">
                <a:hlinkClick r:id="rId2" action="ppaction://hlinkfile"/>
              </a:rPr>
              <a:t>Student Release/Permission</a:t>
            </a:r>
            <a:r>
              <a:rPr lang="en-US" b="1" dirty="0" smtClean="0">
                <a:hlinkClick r:id="rId3" action="ppaction://hlinkfile"/>
              </a:rPr>
              <a:t> </a:t>
            </a:r>
            <a:endParaRPr lang="en-US" dirty="0" smtClean="0"/>
          </a:p>
          <a:p>
            <a:r>
              <a:rPr lang="en-US" b="1" dirty="0" smtClean="0">
                <a:hlinkClick r:id="rId4" action="ppaction://hlinkfile"/>
              </a:rPr>
              <a:t>Teacher Release/Permission </a:t>
            </a:r>
            <a:endParaRPr lang="en-US" dirty="0" smtClean="0"/>
          </a:p>
          <a:p>
            <a:r>
              <a:rPr lang="en-US" b="1" dirty="0" smtClean="0">
                <a:hlinkClick r:id="rId5" action="ppaction://hlinkfile"/>
              </a:rPr>
              <a:t>Digital Storytelling Rubric</a:t>
            </a:r>
            <a:endParaRPr lang="en-US" dirty="0" smtClean="0"/>
          </a:p>
          <a:p>
            <a:r>
              <a:rPr lang="en-US" b="1" dirty="0" smtClean="0">
                <a:hlinkClick r:id="rId6"/>
              </a:rPr>
              <a:t>Sample Classroom Progress Chart for Digital Storytelling Progress </a:t>
            </a:r>
            <a:endParaRPr lang="en-US" dirty="0" smtClean="0"/>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Cool Free Technology Resources</a:t>
            </a:r>
            <a:endParaRPr lang="en-US" dirty="0"/>
          </a:p>
        </p:txBody>
      </p:sp>
      <p:sp>
        <p:nvSpPr>
          <p:cNvPr id="3" name="Content Placeholder 2"/>
          <p:cNvSpPr>
            <a:spLocks noGrp="1"/>
          </p:cNvSpPr>
          <p:nvPr>
            <p:ph idx="1"/>
          </p:nvPr>
        </p:nvSpPr>
        <p:spPr>
          <a:xfrm>
            <a:off x="914400" y="1752600"/>
            <a:ext cx="7772400" cy="4602960"/>
          </a:xfrm>
        </p:spPr>
        <p:txBody>
          <a:bodyPr>
            <a:normAutofit fontScale="62500" lnSpcReduction="20000"/>
          </a:bodyPr>
          <a:lstStyle/>
          <a:p>
            <a:r>
              <a:rPr lang="en-US" dirty="0" smtClean="0">
                <a:hlinkClick r:id="rId2"/>
              </a:rPr>
              <a:t>http://bighugelabs.com/flickr/</a:t>
            </a:r>
            <a:endParaRPr lang="en-US" dirty="0" smtClean="0"/>
          </a:p>
          <a:p>
            <a:pPr lvl="1"/>
            <a:r>
              <a:rPr lang="en-US" dirty="0" smtClean="0"/>
              <a:t>Use your photos to make motivational posters, pop art, magazine covers, mosaics,  puzzles, collages, framed photos, calendars, bead art, trading cards, CD covers, cubes, etc</a:t>
            </a:r>
          </a:p>
          <a:p>
            <a:r>
              <a:rPr lang="en-US" dirty="0" smtClean="0">
                <a:hlinkClick r:id="rId3"/>
              </a:rPr>
              <a:t>http://www.wordle.net/</a:t>
            </a:r>
            <a:endParaRPr lang="en-US" dirty="0" smtClean="0"/>
          </a:p>
          <a:p>
            <a:pPr lvl="1"/>
            <a:r>
              <a:rPr lang="en-US" dirty="0" err="1" smtClean="0"/>
              <a:t>Wordle</a:t>
            </a:r>
            <a:r>
              <a:rPr lang="en-US" dirty="0" smtClean="0"/>
              <a:t> is a toy for generating “word clouds” from text that you provide. The clouds give greater prominence to words that appear more frequently in the source text. You can tweak your clouds with different fonts, layouts, and color schemes. The images you create with </a:t>
            </a:r>
            <a:r>
              <a:rPr lang="en-US" dirty="0" err="1" smtClean="0"/>
              <a:t>Wordle</a:t>
            </a:r>
            <a:r>
              <a:rPr lang="en-US" dirty="0" smtClean="0"/>
              <a:t> are yours to use however you like. You can print them out, or save them to the </a:t>
            </a:r>
            <a:r>
              <a:rPr lang="en-US" dirty="0" err="1" smtClean="0"/>
              <a:t>Wordle</a:t>
            </a:r>
            <a:r>
              <a:rPr lang="en-US" dirty="0" smtClean="0"/>
              <a:t> gallery to share with your friends.</a:t>
            </a:r>
          </a:p>
          <a:p>
            <a:r>
              <a:rPr lang="en-US" dirty="0" smtClean="0">
                <a:hlinkClick r:id="rId4"/>
              </a:rPr>
              <a:t>http://www.picnik.com/</a:t>
            </a:r>
            <a:endParaRPr lang="en-US" dirty="0" smtClean="0"/>
          </a:p>
          <a:p>
            <a:pPr lvl="1"/>
            <a:r>
              <a:rPr lang="en-US" dirty="0" err="1" smtClean="0"/>
              <a:t>Picnik</a:t>
            </a:r>
            <a:r>
              <a:rPr lang="en-US" dirty="0" smtClean="0"/>
              <a:t> makes your photos fabulous with easy to use yet powerful editing tools. Tweak to your heart’s content, then get creative with oodles of effects, fonts, shapes, and frames. </a:t>
            </a:r>
            <a:br>
              <a:rPr lang="en-US" dirty="0" smtClean="0"/>
            </a:br>
            <a:r>
              <a:rPr lang="en-US" dirty="0" smtClean="0"/>
              <a:t>It's fast, easy, and fun.</a:t>
            </a:r>
          </a:p>
          <a:p>
            <a:r>
              <a:rPr lang="en-US" sz="2600" dirty="0" smtClean="0">
                <a:hlinkClick r:id="rId5"/>
              </a:rPr>
              <a:t>http://fotoflexer.com/</a:t>
            </a:r>
            <a:endParaRPr lang="en-US" sz="2600" dirty="0" smtClean="0">
              <a:hlinkClick r:id="rId4"/>
            </a:endParaRPr>
          </a:p>
          <a:p>
            <a:pPr lvl="1"/>
            <a:r>
              <a:rPr lang="en-US" dirty="0" err="1" smtClean="0"/>
              <a:t>Fofoflexer</a:t>
            </a:r>
            <a:r>
              <a:rPr lang="en-US" dirty="0" smtClean="0"/>
              <a:t> is a free online image editor. Add effects, shapes, text, doodles, distortions, layers, retouches, as well as more advanced editing.</a:t>
            </a:r>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Digital Storytelling…</a:t>
            </a:r>
            <a:endParaRPr lang="en-US" dirty="0"/>
          </a:p>
        </p:txBody>
      </p:sp>
      <p:sp>
        <p:nvSpPr>
          <p:cNvPr id="5" name="Content Placeholder 4"/>
          <p:cNvSpPr>
            <a:spLocks noGrp="1"/>
          </p:cNvSpPr>
          <p:nvPr>
            <p:ph idx="1"/>
          </p:nvPr>
        </p:nvSpPr>
        <p:spPr>
          <a:xfrm>
            <a:off x="914400" y="1905000"/>
            <a:ext cx="7772400" cy="4450560"/>
          </a:xfrm>
        </p:spPr>
        <p:txBody>
          <a:bodyPr/>
          <a:lstStyle/>
          <a:p>
            <a:r>
              <a:rPr lang="en-US" dirty="0" smtClean="0"/>
              <a:t>Integrates reading, writing, speaking, listening, and viewing skills</a:t>
            </a:r>
          </a:p>
          <a:p>
            <a:r>
              <a:rPr lang="en-US" dirty="0" smtClean="0"/>
              <a:t>Allows students to use their own voices to convey their thoughts.</a:t>
            </a:r>
          </a:p>
          <a:p>
            <a:r>
              <a:rPr lang="en-US" sz="2800" dirty="0" smtClean="0"/>
              <a:t>Capitalizes on students' natural attraction to multimedia.</a:t>
            </a:r>
            <a:endParaRPr lang="en-US" dirty="0" smtClean="0"/>
          </a:p>
          <a:p>
            <a:r>
              <a:rPr lang="en-US" dirty="0" smtClean="0"/>
              <a:t>Utilizes 21</a:t>
            </a:r>
            <a:r>
              <a:rPr lang="en-US" baseline="30000" dirty="0" smtClean="0"/>
              <a:t>st</a:t>
            </a:r>
            <a:r>
              <a:rPr lang="en-US" dirty="0" smtClean="0"/>
              <a:t> Century Skills</a:t>
            </a:r>
          </a:p>
          <a:p>
            <a:pPr lvl="1">
              <a:buNone/>
            </a:pPr>
            <a:endParaRPr lang="en-US" dirty="0" smtClean="0"/>
          </a:p>
          <a:p>
            <a:pPr lvl="1"/>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772400" cy="914400"/>
          </a:xfrm>
        </p:spPr>
        <p:txBody>
          <a:bodyPr/>
          <a:lstStyle/>
          <a:p>
            <a:r>
              <a:rPr lang="en-US" dirty="0" smtClean="0"/>
              <a:t>Thanks for Coming!</a:t>
            </a:r>
            <a:endParaRPr lang="en-US" dirty="0"/>
          </a:p>
        </p:txBody>
      </p:sp>
      <p:sp>
        <p:nvSpPr>
          <p:cNvPr id="3" name="Content Placeholder 2"/>
          <p:cNvSpPr>
            <a:spLocks noGrp="1"/>
          </p:cNvSpPr>
          <p:nvPr>
            <p:ph idx="1"/>
          </p:nvPr>
        </p:nvSpPr>
        <p:spPr>
          <a:xfrm>
            <a:off x="914400" y="990600"/>
            <a:ext cx="7772400" cy="4783948"/>
          </a:xfrm>
        </p:spPr>
        <p:txBody>
          <a:bodyPr>
            <a:normAutofit/>
          </a:bodyPr>
          <a:lstStyle/>
          <a:p>
            <a:r>
              <a:rPr lang="en-US" sz="2800" dirty="0" smtClean="0"/>
              <a:t>I hope you learned something from this session that you can take back and use in your classroom.</a:t>
            </a:r>
          </a:p>
          <a:p>
            <a:r>
              <a:rPr lang="en-US" sz="2800" dirty="0" smtClean="0"/>
              <a:t>Don’t be discouraged! It takes more time at the beginning, but the more you work at it, the easier and less time consuming it becomes.</a:t>
            </a:r>
          </a:p>
          <a:p>
            <a:r>
              <a:rPr lang="en-US" sz="2800" dirty="0" smtClean="0"/>
              <a:t>Remember…..</a:t>
            </a:r>
            <a:endParaRPr lang="en-US" sz="2800" dirty="0"/>
          </a:p>
        </p:txBody>
      </p:sp>
      <p:pic>
        <p:nvPicPr>
          <p:cNvPr id="4" name="Picture 2" descr="http://faculty.schreiner.edu/cscott/images/_derived/digital%20storytelling%20index.htm_txt_Picture1storypanorama.gif"/>
          <p:cNvPicPr>
            <a:picLocks noChangeAspect="1" noChangeArrowheads="1"/>
          </p:cNvPicPr>
          <p:nvPr/>
        </p:nvPicPr>
        <p:blipFill>
          <a:blip r:embed="rId2"/>
          <a:srcRect/>
          <a:stretch>
            <a:fillRect/>
          </a:stretch>
        </p:blipFill>
        <p:spPr bwMode="auto">
          <a:xfrm>
            <a:off x="-228600" y="4629150"/>
            <a:ext cx="9525000" cy="222885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21st-Century Skills</a:t>
            </a:r>
            <a:br>
              <a:rPr lang="en-US" dirty="0" smtClean="0"/>
            </a:br>
            <a:endParaRPr lang="en-US" dirty="0"/>
          </a:p>
        </p:txBody>
      </p:sp>
      <p:sp>
        <p:nvSpPr>
          <p:cNvPr id="3" name="Content Placeholder 2"/>
          <p:cNvSpPr>
            <a:spLocks noGrp="1"/>
          </p:cNvSpPr>
          <p:nvPr>
            <p:ph idx="1"/>
          </p:nvPr>
        </p:nvSpPr>
        <p:spPr>
          <a:xfrm>
            <a:off x="914400" y="1905000"/>
            <a:ext cx="7772400" cy="4450560"/>
          </a:xfrm>
        </p:spPr>
        <p:txBody>
          <a:bodyPr>
            <a:normAutofit fontScale="77500" lnSpcReduction="20000"/>
          </a:bodyPr>
          <a:lstStyle/>
          <a:p>
            <a:r>
              <a:rPr lang="en-US" dirty="0" smtClean="0"/>
              <a:t>Creativity and inventive thinking</a:t>
            </a:r>
          </a:p>
          <a:p>
            <a:r>
              <a:rPr lang="en-US" dirty="0" smtClean="0"/>
              <a:t>Critical Thinking and Problem Solving</a:t>
            </a:r>
          </a:p>
          <a:p>
            <a:r>
              <a:rPr lang="en-US" dirty="0" smtClean="0"/>
              <a:t>Multiple intelligences</a:t>
            </a:r>
          </a:p>
          <a:p>
            <a:r>
              <a:rPr lang="en-US" dirty="0" smtClean="0"/>
              <a:t>Higher-order thinking (lessons learned)</a:t>
            </a:r>
          </a:p>
          <a:p>
            <a:r>
              <a:rPr lang="en-US" dirty="0" smtClean="0"/>
              <a:t>Information literacy</a:t>
            </a:r>
          </a:p>
          <a:p>
            <a:r>
              <a:rPr lang="en-US" dirty="0" smtClean="0"/>
              <a:t>Visual literacy</a:t>
            </a:r>
          </a:p>
          <a:p>
            <a:r>
              <a:rPr lang="en-US" dirty="0" smtClean="0"/>
              <a:t>Sound literacy</a:t>
            </a:r>
          </a:p>
          <a:p>
            <a:r>
              <a:rPr lang="en-US" dirty="0" smtClean="0"/>
              <a:t>Technical literacy</a:t>
            </a:r>
          </a:p>
          <a:p>
            <a:r>
              <a:rPr lang="en-US" dirty="0" smtClean="0"/>
              <a:t>Effective communication (oral, written, and digital)</a:t>
            </a:r>
          </a:p>
          <a:p>
            <a:r>
              <a:rPr lang="en-US" dirty="0" smtClean="0"/>
              <a:t>Teamwork and collaboration</a:t>
            </a:r>
          </a:p>
          <a:p>
            <a:r>
              <a:rPr lang="en-US" dirty="0" smtClean="0"/>
              <a:t>Project management</a:t>
            </a:r>
          </a:p>
          <a:p>
            <a:r>
              <a:rPr lang="en-US" dirty="0" smtClean="0"/>
              <a:t>Enduring understandings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Incorporates New Learning Environments</a:t>
            </a:r>
          </a:p>
        </p:txBody>
      </p:sp>
      <p:pic>
        <p:nvPicPr>
          <p:cNvPr id="4" name="Content Placeholder 3" descr="2008-02-01_0903.png"/>
          <p:cNvPicPr>
            <a:picLocks noGrp="1" noChangeAspect="1"/>
          </p:cNvPicPr>
          <p:nvPr>
            <p:ph idx="1"/>
          </p:nvPr>
        </p:nvPicPr>
        <p:blipFill>
          <a:blip r:embed="rId2">
            <a:duotone>
              <a:prstClr val="black"/>
              <a:schemeClr val="accent3">
                <a:tint val="45000"/>
                <a:satMod val="400000"/>
              </a:schemeClr>
            </a:duotone>
          </a:blip>
          <a:srcRect t="17610"/>
          <a:stretch>
            <a:fillRect/>
          </a:stretch>
        </p:blipFill>
        <p:spPr>
          <a:xfrm>
            <a:off x="457200" y="2362200"/>
            <a:ext cx="8381999" cy="4277989"/>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512064"/>
            <a:ext cx="7772400" cy="914400"/>
          </a:xfrm>
        </p:spPr>
        <p:txBody>
          <a:bodyPr/>
          <a:lstStyle/>
          <a:p>
            <a:r>
              <a:rPr lang="en-US" dirty="0" smtClean="0"/>
              <a:t>New Blooms Taxonomy</a:t>
            </a:r>
          </a:p>
        </p:txBody>
      </p:sp>
      <p:pic>
        <p:nvPicPr>
          <p:cNvPr id="4" name="Picture 2"/>
          <p:cNvPicPr>
            <a:picLocks noGrp="1" noChangeAspect="1" noChangeArrowheads="1"/>
          </p:cNvPicPr>
          <p:nvPr>
            <p:ph idx="1"/>
          </p:nvPr>
        </p:nvPicPr>
        <p:blipFill>
          <a:blip r:embed="rId2">
            <a:duotone>
              <a:prstClr val="black"/>
              <a:schemeClr val="accent3">
                <a:tint val="45000"/>
                <a:satMod val="400000"/>
              </a:schemeClr>
            </a:duotone>
          </a:blip>
          <a:srcRect/>
          <a:stretch>
            <a:fillRect/>
          </a:stretch>
        </p:blipFill>
        <p:spPr bwMode="auto">
          <a:xfrm>
            <a:off x="1219200" y="1295400"/>
            <a:ext cx="6858000" cy="5256578"/>
          </a:xfrm>
          <a:prstGeom prst="rect">
            <a:avLst/>
          </a:prstGeom>
          <a:noFill/>
          <a:ln w="9525">
            <a:noFill/>
            <a:miter lim="800000"/>
            <a:headEnd/>
            <a:tailEnd/>
          </a:ln>
          <a:effectLst/>
        </p:spPr>
      </p:pic>
      <p:sp>
        <p:nvSpPr>
          <p:cNvPr id="5" name="TextBox 4"/>
          <p:cNvSpPr txBox="1"/>
          <p:nvPr/>
        </p:nvSpPr>
        <p:spPr>
          <a:xfrm>
            <a:off x="2590800" y="1295400"/>
            <a:ext cx="3276600" cy="400110"/>
          </a:xfrm>
          <a:prstGeom prst="rect">
            <a:avLst/>
          </a:prstGeom>
          <a:noFill/>
        </p:spPr>
        <p:txBody>
          <a:bodyPr wrap="square" rtlCol="0">
            <a:spAutoFit/>
          </a:bodyPr>
          <a:lstStyle/>
          <a:p>
            <a:pPr algn="ctr"/>
            <a:r>
              <a:rPr lang="en-US" sz="2000" b="1" dirty="0" smtClean="0">
                <a:solidFill>
                  <a:schemeClr val="tx2">
                    <a:lumMod val="75000"/>
                  </a:schemeClr>
                </a:solidFill>
              </a:rPr>
              <a:t>Higher-Order Thinking Skills</a:t>
            </a:r>
            <a:endParaRPr lang="en-US" sz="2000" b="1"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924800" cy="914400"/>
          </a:xfrm>
        </p:spPr>
        <p:txBody>
          <a:bodyPr/>
          <a:lstStyle/>
          <a:p>
            <a:r>
              <a:rPr lang="en-US" dirty="0" smtClean="0"/>
              <a:t>7 Elements of Digital Stories</a:t>
            </a:r>
            <a:endParaRPr lang="en-US" dirty="0"/>
          </a:p>
        </p:txBody>
      </p:sp>
      <p:sp>
        <p:nvSpPr>
          <p:cNvPr id="3" name="Content Placeholder 2"/>
          <p:cNvSpPr>
            <a:spLocks noGrp="1"/>
          </p:cNvSpPr>
          <p:nvPr>
            <p:ph idx="1"/>
          </p:nvPr>
        </p:nvSpPr>
        <p:spPr>
          <a:xfrm>
            <a:off x="914400" y="1828800"/>
            <a:ext cx="7772400" cy="4526760"/>
          </a:xfrm>
        </p:spPr>
        <p:txBody>
          <a:bodyPr>
            <a:normAutofit fontScale="70000" lnSpcReduction="20000"/>
          </a:bodyPr>
          <a:lstStyle/>
          <a:p>
            <a:r>
              <a:rPr lang="en-US" b="1" dirty="0" smtClean="0"/>
              <a:t>Audience</a:t>
            </a:r>
            <a:r>
              <a:rPr lang="en-US" dirty="0" smtClean="0"/>
              <a:t> - Stories have a particular audience in mind.</a:t>
            </a:r>
          </a:p>
          <a:p>
            <a:r>
              <a:rPr lang="en-US" b="1" dirty="0" smtClean="0"/>
              <a:t>Purpose</a:t>
            </a:r>
            <a:r>
              <a:rPr lang="en-US" dirty="0" smtClean="0"/>
              <a:t> - Stories are trying to accomplish a task (inform, educate, entertain, scare, persuade, educate, entertain, evoke emotion etc.)</a:t>
            </a:r>
          </a:p>
          <a:p>
            <a:r>
              <a:rPr lang="en-US" b="1" dirty="0" smtClean="0"/>
              <a:t>Content</a:t>
            </a:r>
            <a:r>
              <a:rPr lang="en-US" dirty="0" smtClean="0"/>
              <a:t> - Content must be meaningful. Digital content adds to the story.</a:t>
            </a:r>
          </a:p>
          <a:p>
            <a:r>
              <a:rPr lang="en-US" b="1" dirty="0" smtClean="0"/>
              <a:t>Voice</a:t>
            </a:r>
            <a:r>
              <a:rPr lang="en-US" dirty="0" smtClean="0"/>
              <a:t> - Stories are told from a specific perspective(s) and use the teller’s voice to enrich the story.</a:t>
            </a:r>
          </a:p>
          <a:p>
            <a:r>
              <a:rPr lang="en-US" b="1" dirty="0" smtClean="0"/>
              <a:t>Technology</a:t>
            </a:r>
            <a:r>
              <a:rPr lang="en-US" dirty="0" smtClean="0"/>
              <a:t> - Technology is used to extend the story.</a:t>
            </a:r>
          </a:p>
          <a:p>
            <a:r>
              <a:rPr lang="en-US" b="1" dirty="0" smtClean="0"/>
              <a:t>Connections</a:t>
            </a:r>
            <a:r>
              <a:rPr lang="en-US" dirty="0" smtClean="0"/>
              <a:t> - Good stories connect with the participants.</a:t>
            </a:r>
          </a:p>
          <a:p>
            <a:r>
              <a:rPr lang="en-US" b="1" dirty="0" smtClean="0"/>
              <a:t>Economy</a:t>
            </a:r>
            <a:r>
              <a:rPr lang="en-US" dirty="0" smtClean="0"/>
              <a:t> - Stories tell enough to get the point across and no more.</a:t>
            </a:r>
          </a:p>
          <a:p>
            <a:pPr>
              <a:buNone/>
            </a:pPr>
            <a:endParaRPr lang="en-US" i="1" dirty="0" smtClean="0"/>
          </a:p>
          <a:p>
            <a:pPr>
              <a:buNone/>
            </a:pPr>
            <a:r>
              <a:rPr lang="en-US" i="1" dirty="0" smtClean="0"/>
              <a:t>Adapted from the Center for </a:t>
            </a:r>
            <a:r>
              <a:rPr lang="en-US" i="1" dirty="0" smtClean="0">
                <a:solidFill>
                  <a:schemeClr val="tx2">
                    <a:lumMod val="75000"/>
                  </a:schemeClr>
                </a:solidFill>
                <a:hlinkClick r:id="rId2"/>
              </a:rPr>
              <a:t>Digital Storytelling</a:t>
            </a:r>
            <a:r>
              <a:rPr lang="en-US" b="1" i="1" dirty="0" smtClean="0">
                <a:solidFill>
                  <a:schemeClr val="tx2">
                    <a:lumMod val="75000"/>
                  </a:schemeClr>
                </a:solidFill>
              </a:rPr>
              <a:t> </a:t>
            </a:r>
            <a:endParaRPr lang="en-US" i="1"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Phases of Digital Storytelling</a:t>
            </a:r>
            <a:endParaRPr lang="en-US" sz="3600" dirty="0"/>
          </a:p>
        </p:txBody>
      </p:sp>
      <p:pic>
        <p:nvPicPr>
          <p:cNvPr id="33793" name="Picture 1" descr="http://www.digitales.us/images/seven_steps/step1.jpg"/>
          <p:cNvPicPr>
            <a:picLocks noChangeAspect="1" noChangeArrowheads="1"/>
          </p:cNvPicPr>
          <p:nvPr/>
        </p:nvPicPr>
        <p:blipFill>
          <a:blip r:embed="rId2"/>
          <a:srcRect/>
          <a:stretch>
            <a:fillRect/>
          </a:stretch>
        </p:blipFill>
        <p:spPr bwMode="auto">
          <a:xfrm>
            <a:off x="1295400" y="2895600"/>
            <a:ext cx="1076325" cy="1905000"/>
          </a:xfrm>
          <a:prstGeom prst="rect">
            <a:avLst/>
          </a:prstGeom>
          <a:noFill/>
        </p:spPr>
      </p:pic>
      <p:pic>
        <p:nvPicPr>
          <p:cNvPr id="33794" name="Picture 2" descr="http://www.digitales.us/images/seven_steps/step2.jpg"/>
          <p:cNvPicPr>
            <a:picLocks noChangeAspect="1" noChangeArrowheads="1"/>
          </p:cNvPicPr>
          <p:nvPr/>
        </p:nvPicPr>
        <p:blipFill>
          <a:blip r:embed="rId3"/>
          <a:srcRect/>
          <a:stretch>
            <a:fillRect/>
          </a:stretch>
        </p:blipFill>
        <p:spPr bwMode="auto">
          <a:xfrm>
            <a:off x="2362200" y="2895600"/>
            <a:ext cx="933450" cy="1905000"/>
          </a:xfrm>
          <a:prstGeom prst="rect">
            <a:avLst/>
          </a:prstGeom>
          <a:noFill/>
        </p:spPr>
      </p:pic>
      <p:pic>
        <p:nvPicPr>
          <p:cNvPr id="33795" name="Picture 3" descr="http://www.digitales.us/images/seven_steps/step3.jpg"/>
          <p:cNvPicPr>
            <a:picLocks noChangeAspect="1" noChangeArrowheads="1"/>
          </p:cNvPicPr>
          <p:nvPr/>
        </p:nvPicPr>
        <p:blipFill>
          <a:blip r:embed="rId4"/>
          <a:srcRect/>
          <a:stretch>
            <a:fillRect/>
          </a:stretch>
        </p:blipFill>
        <p:spPr bwMode="auto">
          <a:xfrm>
            <a:off x="3276600" y="2895600"/>
            <a:ext cx="933450" cy="1905000"/>
          </a:xfrm>
          <a:prstGeom prst="rect">
            <a:avLst/>
          </a:prstGeom>
          <a:noFill/>
        </p:spPr>
      </p:pic>
      <p:pic>
        <p:nvPicPr>
          <p:cNvPr id="33796" name="Picture 4" descr="http://www.digitales.us/images/seven_steps/step4.jpg"/>
          <p:cNvPicPr>
            <a:picLocks noChangeAspect="1" noChangeArrowheads="1"/>
          </p:cNvPicPr>
          <p:nvPr/>
        </p:nvPicPr>
        <p:blipFill>
          <a:blip r:embed="rId5"/>
          <a:srcRect/>
          <a:stretch>
            <a:fillRect/>
          </a:stretch>
        </p:blipFill>
        <p:spPr bwMode="auto">
          <a:xfrm>
            <a:off x="4191000" y="2895600"/>
            <a:ext cx="962025" cy="1905000"/>
          </a:xfrm>
          <a:prstGeom prst="rect">
            <a:avLst/>
          </a:prstGeom>
          <a:noFill/>
        </p:spPr>
      </p:pic>
      <p:pic>
        <p:nvPicPr>
          <p:cNvPr id="33797" name="Picture 5" descr="http://www.digitales.us/images/seven_steps/step5.jpg"/>
          <p:cNvPicPr>
            <a:picLocks noChangeAspect="1" noChangeArrowheads="1"/>
          </p:cNvPicPr>
          <p:nvPr/>
        </p:nvPicPr>
        <p:blipFill>
          <a:blip r:embed="rId6"/>
          <a:srcRect/>
          <a:stretch>
            <a:fillRect/>
          </a:stretch>
        </p:blipFill>
        <p:spPr bwMode="auto">
          <a:xfrm>
            <a:off x="5105400" y="2895600"/>
            <a:ext cx="933450" cy="1905000"/>
          </a:xfrm>
          <a:prstGeom prst="rect">
            <a:avLst/>
          </a:prstGeom>
          <a:noFill/>
        </p:spPr>
      </p:pic>
      <p:pic>
        <p:nvPicPr>
          <p:cNvPr id="33798" name="Picture 6" descr="http://www.digitales.us/images/seven_steps/step6.jpg"/>
          <p:cNvPicPr>
            <a:picLocks noChangeAspect="1" noChangeArrowheads="1"/>
          </p:cNvPicPr>
          <p:nvPr/>
        </p:nvPicPr>
        <p:blipFill>
          <a:blip r:embed="rId7"/>
          <a:srcRect/>
          <a:stretch>
            <a:fillRect/>
          </a:stretch>
        </p:blipFill>
        <p:spPr bwMode="auto">
          <a:xfrm>
            <a:off x="6019800" y="2895600"/>
            <a:ext cx="933450" cy="1905000"/>
          </a:xfrm>
          <a:prstGeom prst="rect">
            <a:avLst/>
          </a:prstGeom>
          <a:noFill/>
        </p:spPr>
      </p:pic>
      <p:pic>
        <p:nvPicPr>
          <p:cNvPr id="33799" name="Picture 7" descr="http://www.digitales.us/images/seven_steps/step7.jpg"/>
          <p:cNvPicPr>
            <a:picLocks noChangeAspect="1" noChangeArrowheads="1"/>
          </p:cNvPicPr>
          <p:nvPr/>
        </p:nvPicPr>
        <p:blipFill>
          <a:blip r:embed="rId8"/>
          <a:srcRect/>
          <a:stretch>
            <a:fillRect/>
          </a:stretch>
        </p:blipFill>
        <p:spPr bwMode="auto">
          <a:xfrm>
            <a:off x="6934200" y="2895600"/>
            <a:ext cx="1085850" cy="1905000"/>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wilight">
  <a:themeElements>
    <a:clrScheme name="Custom 4">
      <a:dk1>
        <a:sysClr val="windowText" lastClr="000000"/>
      </a:dk1>
      <a:lt1>
        <a:sysClr val="window" lastClr="FFFFFF"/>
      </a:lt1>
      <a:dk2>
        <a:srgbClr val="461455"/>
      </a:dk2>
      <a:lt2>
        <a:srgbClr val="FFFFD2"/>
      </a:lt2>
      <a:accent1>
        <a:srgbClr val="B94B2D"/>
      </a:accent1>
      <a:accent2>
        <a:srgbClr val="B95F91"/>
      </a:accent2>
      <a:accent3>
        <a:srgbClr val="C8AF3C"/>
      </a:accent3>
      <a:accent4>
        <a:srgbClr val="78AA64"/>
      </a:accent4>
      <a:accent5>
        <a:srgbClr val="8264AA"/>
      </a:accent5>
      <a:accent6>
        <a:srgbClr val="D29B46"/>
      </a:accent6>
      <a:hlink>
        <a:srgbClr val="B4A2CC"/>
      </a:hlink>
      <a:folHlink>
        <a:srgbClr val="E4BDEF"/>
      </a:folHlink>
    </a:clrScheme>
    <a:fontScheme name="Twilight">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wilight">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0" t="100000" r="5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0" t="100000" r="50000" b="10000"/>
          </a:path>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75000"/>
                <a:satMod val="105000"/>
              </a:schemeClr>
              <a:schemeClr val="phClr">
                <a:tint val="90000"/>
                <a:satMod val="200000"/>
              </a:schemeClr>
            </a:duotone>
          </a:blip>
          <a:tile tx="0" ty="0" sx="120000" sy="12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Twilight</Template>
  <TotalTime>1906</TotalTime>
  <Words>2260</Words>
  <Application>Microsoft Office PowerPoint</Application>
  <PresentationFormat>On-screen Show (4:3)</PresentationFormat>
  <Paragraphs>251</Paragraphs>
  <Slides>40</Slides>
  <Notes>6</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Twilight</vt:lpstr>
      <vt:lpstr>Digital Storytelling</vt:lpstr>
      <vt:lpstr>What is Digital Storytelling?</vt:lpstr>
      <vt:lpstr>Digital Storytelling…</vt:lpstr>
      <vt:lpstr>Digital Storytelling…</vt:lpstr>
      <vt:lpstr>Building 21st-Century Skills </vt:lpstr>
      <vt:lpstr>Incorporates New Learning Environments</vt:lpstr>
      <vt:lpstr>New Blooms Taxonomy</vt:lpstr>
      <vt:lpstr>7 Elements of Digital Stories</vt:lpstr>
      <vt:lpstr>Phases of Digital Storytelling</vt:lpstr>
      <vt:lpstr>Step #1-Brainstorm an Idea for Your Story </vt:lpstr>
      <vt:lpstr>Step #2-Develop a Script</vt:lpstr>
      <vt:lpstr>Step #3-Create a Simple Storyboard</vt:lpstr>
      <vt:lpstr>Create a simple storyboard to determine the sequence of the story.  </vt:lpstr>
      <vt:lpstr>Content and Storyboards First—Technology Second  </vt:lpstr>
      <vt:lpstr> Step #4-Digitize Story Elements </vt:lpstr>
      <vt:lpstr>Step 5 – Put your Story Elements Together in Photo Story 3</vt:lpstr>
      <vt:lpstr>Pacing Your Narration</vt:lpstr>
      <vt:lpstr>Pacing Narration (cont.)</vt:lpstr>
      <vt:lpstr>Pacing Narration (cont.)</vt:lpstr>
      <vt:lpstr>THE  POWER  OF SOUND</vt:lpstr>
      <vt:lpstr>Music</vt:lpstr>
      <vt:lpstr>Copyright</vt:lpstr>
      <vt:lpstr>Read Education World's five-part series on copyright, fair use, and new technologies: </vt:lpstr>
      <vt:lpstr>Free, Royalty Free, and Creative Commons</vt:lpstr>
      <vt:lpstr>Credit Your Sources</vt:lpstr>
      <vt:lpstr>Publishing</vt:lpstr>
      <vt:lpstr>Tools for Digital Storytelling</vt:lpstr>
      <vt:lpstr>Examples:  </vt:lpstr>
      <vt:lpstr>Sites Devoted to Movie Making in the Classroom </vt:lpstr>
      <vt:lpstr>Apple Learning Interchange</vt:lpstr>
      <vt:lpstr>Resources</vt:lpstr>
      <vt:lpstr>Resources</vt:lpstr>
      <vt:lpstr>Additional Resources:  </vt:lpstr>
      <vt:lpstr>Resources (cont.)</vt:lpstr>
      <vt:lpstr>Multimedia Projects</vt:lpstr>
      <vt:lpstr>Musical Multimedia Projects</vt:lpstr>
      <vt:lpstr>More Multimedia Projects</vt:lpstr>
      <vt:lpstr>Permission/release forms for students and teachers  </vt:lpstr>
      <vt:lpstr>Cool Free Technology Resources</vt:lpstr>
      <vt:lpstr>Thanks for Coming!</vt:lpstr>
    </vt:vector>
  </TitlesOfParts>
  <Company>White Lake School District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Storytelling</dc:title>
  <dc:creator>sandy</dc:creator>
  <cp:lastModifiedBy>sandy</cp:lastModifiedBy>
  <cp:revision>304</cp:revision>
  <dcterms:created xsi:type="dcterms:W3CDTF">2009-04-27T22:24:55Z</dcterms:created>
  <dcterms:modified xsi:type="dcterms:W3CDTF">2009-05-30T02:55:43Z</dcterms:modified>
</cp:coreProperties>
</file>