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8"/>
  </p:notesMasterIdLst>
  <p:handoutMasterIdLst>
    <p:handoutMasterId r:id="rId59"/>
  </p:handoutMasterIdLst>
  <p:sldIdLst>
    <p:sldId id="256" r:id="rId2"/>
    <p:sldId id="314" r:id="rId3"/>
    <p:sldId id="315" r:id="rId4"/>
    <p:sldId id="264" r:id="rId5"/>
    <p:sldId id="265" r:id="rId6"/>
    <p:sldId id="266" r:id="rId7"/>
    <p:sldId id="316" r:id="rId8"/>
    <p:sldId id="259" r:id="rId9"/>
    <p:sldId id="261" r:id="rId10"/>
    <p:sldId id="260" r:id="rId11"/>
    <p:sldId id="262" r:id="rId12"/>
    <p:sldId id="263" r:id="rId13"/>
    <p:sldId id="328" r:id="rId14"/>
    <p:sldId id="329" r:id="rId15"/>
    <p:sldId id="330" r:id="rId16"/>
    <p:sldId id="258" r:id="rId17"/>
    <p:sldId id="318" r:id="rId18"/>
    <p:sldId id="367" r:id="rId19"/>
    <p:sldId id="333" r:id="rId20"/>
    <p:sldId id="272" r:id="rId21"/>
    <p:sldId id="319" r:id="rId22"/>
    <p:sldId id="361" r:id="rId23"/>
    <p:sldId id="362" r:id="rId24"/>
    <p:sldId id="317" r:id="rId25"/>
    <p:sldId id="343" r:id="rId26"/>
    <p:sldId id="344" r:id="rId27"/>
    <p:sldId id="345" r:id="rId28"/>
    <p:sldId id="346" r:id="rId29"/>
    <p:sldId id="347" r:id="rId30"/>
    <p:sldId id="348" r:id="rId31"/>
    <p:sldId id="349" r:id="rId32"/>
    <p:sldId id="350" r:id="rId33"/>
    <p:sldId id="320" r:id="rId34"/>
    <p:sldId id="321" r:id="rId35"/>
    <p:sldId id="291" r:id="rId36"/>
    <p:sldId id="281" r:id="rId37"/>
    <p:sldId id="357" r:id="rId38"/>
    <p:sldId id="293" r:id="rId39"/>
    <p:sldId id="368" r:id="rId40"/>
    <p:sldId id="294" r:id="rId41"/>
    <p:sldId id="295" r:id="rId42"/>
    <p:sldId id="296" r:id="rId43"/>
    <p:sldId id="308" r:id="rId44"/>
    <p:sldId id="309" r:id="rId45"/>
    <p:sldId id="326" r:id="rId46"/>
    <p:sldId id="366" r:id="rId47"/>
    <p:sldId id="327" r:id="rId48"/>
    <p:sldId id="334" r:id="rId49"/>
    <p:sldId id="351" r:id="rId50"/>
    <p:sldId id="352" r:id="rId51"/>
    <p:sldId id="353" r:id="rId52"/>
    <p:sldId id="354" r:id="rId53"/>
    <p:sldId id="355" r:id="rId54"/>
    <p:sldId id="358" r:id="rId55"/>
    <p:sldId id="364" r:id="rId56"/>
    <p:sldId id="273" r:id="rId57"/>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a:srgbClr val="FF66CC"/>
    <a:srgbClr val="70446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582"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AD4C2F-753F-428A-A876-5158C962CBDC}" type="doc">
      <dgm:prSet loTypeId="urn:microsoft.com/office/officeart/2005/8/layout/radial4" loCatId="relationship" qsTypeId="urn:microsoft.com/office/officeart/2005/8/quickstyle/simple5" qsCatId="simple" csTypeId="urn:microsoft.com/office/officeart/2005/8/colors/colorful1" csCatId="colorful" phldr="1"/>
      <dgm:spPr/>
      <dgm:t>
        <a:bodyPr/>
        <a:lstStyle/>
        <a:p>
          <a:endParaRPr lang="en-US"/>
        </a:p>
      </dgm:t>
    </dgm:pt>
    <dgm:pt modelId="{231CE1DE-5ECE-4093-80DE-C33B28E5C98F}">
      <dgm:prSet phldrT="[Text]">
        <dgm:style>
          <a:lnRef idx="1">
            <a:schemeClr val="accent1"/>
          </a:lnRef>
          <a:fillRef idx="2">
            <a:schemeClr val="accent1"/>
          </a:fillRef>
          <a:effectRef idx="1">
            <a:schemeClr val="accent1"/>
          </a:effectRef>
          <a:fontRef idx="minor">
            <a:schemeClr val="dk1"/>
          </a:fontRef>
        </dgm:style>
      </dgm:prSet>
      <dgm:spPr>
        <a:effectLst>
          <a:innerShdw blurRad="63500" dist="50800" dir="8100000">
            <a:prstClr val="black">
              <a:alpha val="50000"/>
            </a:prstClr>
          </a:innerShdw>
        </a:effectLst>
        <a:scene3d>
          <a:camera prst="orthographicFront"/>
          <a:lightRig rig="threePt" dir="t"/>
        </a:scene3d>
        <a:sp3d>
          <a:bevelT/>
        </a:sp3d>
      </dgm:spPr>
      <dgm:t>
        <a:bodyPr>
          <a:scene3d>
            <a:camera prst="orthographicFront"/>
            <a:lightRig rig="balanced" dir="t">
              <a:rot lat="0" lon="0" rev="2100000"/>
            </a:lightRig>
          </a:scene3d>
          <a:sp3d extrusionH="57150" prstMaterial="metal">
            <a:bevelT w="38100" h="25400"/>
            <a:contourClr>
              <a:schemeClr val="bg2"/>
            </a:contourClr>
          </a:sp3d>
        </a:bodyPr>
        <a:lstStyle/>
        <a:p>
          <a:r>
            <a:rPr lang="en-US" b="1" cap="none" spc="0" dirty="0">
              <a:ln w="12700">
                <a:solidFill>
                  <a:schemeClr val="bg1"/>
                </a:solidFill>
                <a:prstDash val="solid"/>
              </a:ln>
              <a:solidFill>
                <a:schemeClr val="bg1"/>
              </a:solidFill>
              <a:effectLst>
                <a:outerShdw blurRad="41275" dist="20320" dir="1800000" algn="tl" rotWithShape="0">
                  <a:srgbClr val="000000">
                    <a:alpha val="40000"/>
                  </a:srgbClr>
                </a:outerShdw>
              </a:effectLst>
            </a:rPr>
            <a:t>Podcast</a:t>
          </a:r>
        </a:p>
      </dgm:t>
    </dgm:pt>
    <dgm:pt modelId="{F54102C5-041D-474A-B66E-A8F8536E9F15}" type="parTrans" cxnId="{98900503-58FF-4378-8E37-F55E440BE94A}">
      <dgm:prSet/>
      <dgm:spPr/>
      <dgm:t>
        <a:bodyPr/>
        <a:lstStyle/>
        <a:p>
          <a:endParaRPr lang="en-US"/>
        </a:p>
      </dgm:t>
    </dgm:pt>
    <dgm:pt modelId="{9E2B508F-75B5-48A9-A1BE-98CF4AE33F28}" type="sibTrans" cxnId="{98900503-58FF-4378-8E37-F55E440BE94A}">
      <dgm:prSet/>
      <dgm:spPr/>
      <dgm:t>
        <a:bodyPr/>
        <a:lstStyle/>
        <a:p>
          <a:endParaRPr lang="en-US"/>
        </a:p>
      </dgm:t>
    </dgm:pt>
    <dgm:pt modelId="{9C2A2C9B-B0E8-4706-B76B-3B930F5BD0C4}">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b="1" cap="none" spc="0" dirty="0">
              <a:ln w="12700">
                <a:solidFill>
                  <a:schemeClr val="bg1"/>
                </a:solidFill>
                <a:prstDash val="solid"/>
              </a:ln>
              <a:solidFill>
                <a:schemeClr val="bg1"/>
              </a:solidFill>
              <a:effectLst>
                <a:outerShdw blurRad="41275" dist="20320" dir="1800000" algn="tl" rotWithShape="0">
                  <a:srgbClr val="000000">
                    <a:alpha val="40000"/>
                  </a:srgbClr>
                </a:outerShdw>
              </a:effectLst>
            </a:rPr>
            <a:t>iPod</a:t>
          </a:r>
        </a:p>
      </dgm:t>
    </dgm:pt>
    <dgm:pt modelId="{EB7A9772-3463-4C25-8DBC-FC654FE643C7}" type="parTrans" cxnId="{94F42B8D-8E55-49F4-BAD3-77BE34BEE1B9}">
      <dgm:prSet>
        <dgm:style>
          <a:lnRef idx="2">
            <a:schemeClr val="accent2">
              <a:shade val="50000"/>
            </a:schemeClr>
          </a:lnRef>
          <a:fillRef idx="1">
            <a:schemeClr val="accent2"/>
          </a:fillRef>
          <a:effectRef idx="0">
            <a:schemeClr val="accent2"/>
          </a:effectRef>
          <a:fontRef idx="minor">
            <a:schemeClr val="lt1"/>
          </a:fontRef>
        </dgm:style>
      </dgm:prSet>
      <dgm:spPr/>
      <dgm:t>
        <a:bodyPr/>
        <a:lstStyle/>
        <a:p>
          <a:endParaRPr lang="en-US"/>
        </a:p>
      </dgm:t>
    </dgm:pt>
    <dgm:pt modelId="{DA9D6FE5-E661-4712-AF97-633A03278CF7}" type="sibTrans" cxnId="{94F42B8D-8E55-49F4-BAD3-77BE34BEE1B9}">
      <dgm:prSet/>
      <dgm:spPr/>
      <dgm:t>
        <a:bodyPr/>
        <a:lstStyle/>
        <a:p>
          <a:endParaRPr lang="en-US"/>
        </a:p>
      </dgm:t>
    </dgm:pt>
    <dgm:pt modelId="{CA099DFA-7440-4DD0-AEA7-C4718B4F5DB1}">
      <dgm:prSet phldrT="[Text]">
        <dgm:style>
          <a:lnRef idx="3">
            <a:schemeClr val="lt1"/>
          </a:lnRef>
          <a:fillRef idx="1">
            <a:schemeClr val="accent2"/>
          </a:fillRef>
          <a:effectRef idx="1">
            <a:schemeClr val="accent2"/>
          </a:effectRef>
          <a:fontRef idx="minor">
            <a:schemeClr val="lt1"/>
          </a:fontRef>
        </dgm:style>
      </dgm:prSet>
      <dgm:spPr>
        <a:ln>
          <a:noFill/>
        </a:ln>
        <a:effectLst>
          <a:innerShdw blurRad="63500" dist="50800" dir="13500000">
            <a:prstClr val="black">
              <a:alpha val="50000"/>
            </a:prstClr>
          </a:innerShdw>
        </a:effectLst>
      </dgm:spPr>
      <dgm:t>
        <a:bodyPr/>
        <a:lstStyle/>
        <a:p>
          <a:r>
            <a:rPr lang="en-US" b="1" cap="none" spc="0" dirty="0">
              <a:ln w="12700">
                <a:solidFill>
                  <a:schemeClr val="bg1"/>
                </a:solidFill>
                <a:prstDash val="solid"/>
              </a:ln>
              <a:solidFill>
                <a:schemeClr val="bg1"/>
              </a:solidFill>
              <a:effectLst>
                <a:outerShdw blurRad="41275" dist="20320" dir="1800000" algn="tl" rotWithShape="0">
                  <a:srgbClr val="000000">
                    <a:alpha val="40000"/>
                  </a:srgbClr>
                </a:outerShdw>
              </a:effectLst>
            </a:rPr>
            <a:t>Broadcast</a:t>
          </a:r>
        </a:p>
      </dgm:t>
    </dgm:pt>
    <dgm:pt modelId="{3BC197A1-ED5A-4840-B428-F3667C0C282F}" type="parTrans" cxnId="{CFCCD776-7483-4364-B43D-BD98AAC9C38C}">
      <dgm:prSet>
        <dgm:style>
          <a:lnRef idx="3">
            <a:schemeClr val="lt1"/>
          </a:lnRef>
          <a:fillRef idx="1">
            <a:schemeClr val="accent2"/>
          </a:fillRef>
          <a:effectRef idx="1">
            <a:schemeClr val="accent2"/>
          </a:effectRef>
          <a:fontRef idx="minor">
            <a:schemeClr val="lt1"/>
          </a:fontRef>
        </dgm:style>
      </dgm:prSet>
      <dgm:spPr>
        <a:ln>
          <a:noFill/>
        </a:ln>
        <a:effectLst>
          <a:innerShdw blurRad="63500" dist="50800" dir="13500000">
            <a:prstClr val="black">
              <a:alpha val="50000"/>
            </a:prstClr>
          </a:innerShdw>
        </a:effectLst>
      </dgm:spPr>
      <dgm:t>
        <a:bodyPr/>
        <a:lstStyle/>
        <a:p>
          <a:endParaRPr lang="en-US"/>
        </a:p>
      </dgm:t>
    </dgm:pt>
    <dgm:pt modelId="{2F93D85A-6F28-44C2-A218-7E35BFA5F302}" type="sibTrans" cxnId="{CFCCD776-7483-4364-B43D-BD98AAC9C38C}">
      <dgm:prSet/>
      <dgm:spPr/>
      <dgm:t>
        <a:bodyPr/>
        <a:lstStyle/>
        <a:p>
          <a:endParaRPr lang="en-US"/>
        </a:p>
      </dgm:t>
    </dgm:pt>
    <dgm:pt modelId="{43B349EA-7002-4A07-A3E4-1ABE584962A1}" type="pres">
      <dgm:prSet presAssocID="{8AAD4C2F-753F-428A-A876-5158C962CBDC}" presName="cycle" presStyleCnt="0">
        <dgm:presLayoutVars>
          <dgm:chMax val="1"/>
          <dgm:dir/>
          <dgm:animLvl val="ctr"/>
          <dgm:resizeHandles val="exact"/>
        </dgm:presLayoutVars>
      </dgm:prSet>
      <dgm:spPr/>
      <dgm:t>
        <a:bodyPr/>
        <a:lstStyle/>
        <a:p>
          <a:endParaRPr lang="en-US"/>
        </a:p>
      </dgm:t>
    </dgm:pt>
    <dgm:pt modelId="{85144E19-9366-432D-A8FE-9DCDB64468C2}" type="pres">
      <dgm:prSet presAssocID="{231CE1DE-5ECE-4093-80DE-C33B28E5C98F}" presName="centerShape" presStyleLbl="node0" presStyleIdx="0" presStyleCnt="1" custLinFactNeighborX="-678" custLinFactNeighborY="30"/>
      <dgm:spPr/>
      <dgm:t>
        <a:bodyPr/>
        <a:lstStyle/>
        <a:p>
          <a:endParaRPr lang="en-US"/>
        </a:p>
      </dgm:t>
    </dgm:pt>
    <dgm:pt modelId="{45E8C565-08BA-46C5-A0A0-CA0521AE618F}" type="pres">
      <dgm:prSet presAssocID="{EB7A9772-3463-4C25-8DBC-FC654FE643C7}" presName="parTrans" presStyleLbl="bgSibTrans2D1" presStyleIdx="0" presStyleCnt="2"/>
      <dgm:spPr/>
      <dgm:t>
        <a:bodyPr/>
        <a:lstStyle/>
        <a:p>
          <a:endParaRPr lang="en-US"/>
        </a:p>
      </dgm:t>
    </dgm:pt>
    <dgm:pt modelId="{040DF18C-ED48-4D68-AE30-F82A14F4ED57}" type="pres">
      <dgm:prSet presAssocID="{9C2A2C9B-B0E8-4706-B76B-3B930F5BD0C4}" presName="node" presStyleLbl="node1" presStyleIdx="0" presStyleCnt="2">
        <dgm:presLayoutVars>
          <dgm:bulletEnabled val="1"/>
        </dgm:presLayoutVars>
      </dgm:prSet>
      <dgm:spPr/>
      <dgm:t>
        <a:bodyPr/>
        <a:lstStyle/>
        <a:p>
          <a:endParaRPr lang="en-US"/>
        </a:p>
      </dgm:t>
    </dgm:pt>
    <dgm:pt modelId="{99A84D34-D295-4391-9443-A725484C18BE}" type="pres">
      <dgm:prSet presAssocID="{3BC197A1-ED5A-4840-B428-F3667C0C282F}" presName="parTrans" presStyleLbl="bgSibTrans2D1" presStyleIdx="1" presStyleCnt="2"/>
      <dgm:spPr/>
      <dgm:t>
        <a:bodyPr/>
        <a:lstStyle/>
        <a:p>
          <a:endParaRPr lang="en-US"/>
        </a:p>
      </dgm:t>
    </dgm:pt>
    <dgm:pt modelId="{02925E50-687F-44C3-B1CF-BC18C3AC7CD4}" type="pres">
      <dgm:prSet presAssocID="{CA099DFA-7440-4DD0-AEA7-C4718B4F5DB1}" presName="node" presStyleLbl="node1" presStyleIdx="1" presStyleCnt="2">
        <dgm:presLayoutVars>
          <dgm:bulletEnabled val="1"/>
        </dgm:presLayoutVars>
      </dgm:prSet>
      <dgm:spPr/>
      <dgm:t>
        <a:bodyPr/>
        <a:lstStyle/>
        <a:p>
          <a:endParaRPr lang="en-US"/>
        </a:p>
      </dgm:t>
    </dgm:pt>
  </dgm:ptLst>
  <dgm:cxnLst>
    <dgm:cxn modelId="{CFCCD776-7483-4364-B43D-BD98AAC9C38C}" srcId="{231CE1DE-5ECE-4093-80DE-C33B28E5C98F}" destId="{CA099DFA-7440-4DD0-AEA7-C4718B4F5DB1}" srcOrd="1" destOrd="0" parTransId="{3BC197A1-ED5A-4840-B428-F3667C0C282F}" sibTransId="{2F93D85A-6F28-44C2-A218-7E35BFA5F302}"/>
    <dgm:cxn modelId="{EC1A226B-7EA7-4079-8098-6A4438110FB9}" type="presOf" srcId="{EB7A9772-3463-4C25-8DBC-FC654FE643C7}" destId="{45E8C565-08BA-46C5-A0A0-CA0521AE618F}" srcOrd="0" destOrd="0" presId="urn:microsoft.com/office/officeart/2005/8/layout/radial4"/>
    <dgm:cxn modelId="{73D4D4B5-E90F-40C2-ADA6-15353BD898CB}" type="presOf" srcId="{3BC197A1-ED5A-4840-B428-F3667C0C282F}" destId="{99A84D34-D295-4391-9443-A725484C18BE}" srcOrd="0" destOrd="0" presId="urn:microsoft.com/office/officeart/2005/8/layout/radial4"/>
    <dgm:cxn modelId="{98900503-58FF-4378-8E37-F55E440BE94A}" srcId="{8AAD4C2F-753F-428A-A876-5158C962CBDC}" destId="{231CE1DE-5ECE-4093-80DE-C33B28E5C98F}" srcOrd="0" destOrd="0" parTransId="{F54102C5-041D-474A-B66E-A8F8536E9F15}" sibTransId="{9E2B508F-75B5-48A9-A1BE-98CF4AE33F28}"/>
    <dgm:cxn modelId="{562EBC02-075D-496F-BC83-AAB9297437F6}" type="presOf" srcId="{CA099DFA-7440-4DD0-AEA7-C4718B4F5DB1}" destId="{02925E50-687F-44C3-B1CF-BC18C3AC7CD4}" srcOrd="0" destOrd="0" presId="urn:microsoft.com/office/officeart/2005/8/layout/radial4"/>
    <dgm:cxn modelId="{5C64CA1F-DD4C-4E0C-ACBE-5B59673489A0}" type="presOf" srcId="{8AAD4C2F-753F-428A-A876-5158C962CBDC}" destId="{43B349EA-7002-4A07-A3E4-1ABE584962A1}" srcOrd="0" destOrd="0" presId="urn:microsoft.com/office/officeart/2005/8/layout/radial4"/>
    <dgm:cxn modelId="{AAE45B8E-6B3E-4828-B678-69E6EE963A9E}" type="presOf" srcId="{9C2A2C9B-B0E8-4706-B76B-3B930F5BD0C4}" destId="{040DF18C-ED48-4D68-AE30-F82A14F4ED57}" srcOrd="0" destOrd="0" presId="urn:microsoft.com/office/officeart/2005/8/layout/radial4"/>
    <dgm:cxn modelId="{E16793D7-8C81-443A-9CF4-C5B0D6EB376E}" type="presOf" srcId="{231CE1DE-5ECE-4093-80DE-C33B28E5C98F}" destId="{85144E19-9366-432D-A8FE-9DCDB64468C2}" srcOrd="0" destOrd="0" presId="urn:microsoft.com/office/officeart/2005/8/layout/radial4"/>
    <dgm:cxn modelId="{94F42B8D-8E55-49F4-BAD3-77BE34BEE1B9}" srcId="{231CE1DE-5ECE-4093-80DE-C33B28E5C98F}" destId="{9C2A2C9B-B0E8-4706-B76B-3B930F5BD0C4}" srcOrd="0" destOrd="0" parTransId="{EB7A9772-3463-4C25-8DBC-FC654FE643C7}" sibTransId="{DA9D6FE5-E661-4712-AF97-633A03278CF7}"/>
    <dgm:cxn modelId="{2498CE11-E1FD-43B8-A8C3-EA58BE8FEB02}" type="presParOf" srcId="{43B349EA-7002-4A07-A3E4-1ABE584962A1}" destId="{85144E19-9366-432D-A8FE-9DCDB64468C2}" srcOrd="0" destOrd="0" presId="urn:microsoft.com/office/officeart/2005/8/layout/radial4"/>
    <dgm:cxn modelId="{763D72AE-E59F-4717-807A-3E5759DD8B97}" type="presParOf" srcId="{43B349EA-7002-4A07-A3E4-1ABE584962A1}" destId="{45E8C565-08BA-46C5-A0A0-CA0521AE618F}" srcOrd="1" destOrd="0" presId="urn:microsoft.com/office/officeart/2005/8/layout/radial4"/>
    <dgm:cxn modelId="{D2B9A0B5-744A-43C6-B59A-C346CB3DDD07}" type="presParOf" srcId="{43B349EA-7002-4A07-A3E4-1ABE584962A1}" destId="{040DF18C-ED48-4D68-AE30-F82A14F4ED57}" srcOrd="2" destOrd="0" presId="urn:microsoft.com/office/officeart/2005/8/layout/radial4"/>
    <dgm:cxn modelId="{7227A3D2-4597-4D8E-B25F-B9FB5CE15891}" type="presParOf" srcId="{43B349EA-7002-4A07-A3E4-1ABE584962A1}" destId="{99A84D34-D295-4391-9443-A725484C18BE}" srcOrd="3" destOrd="0" presId="urn:microsoft.com/office/officeart/2005/8/layout/radial4"/>
    <dgm:cxn modelId="{3A95087B-8D79-41ED-ACE2-7161876C8B46}" type="presParOf" srcId="{43B349EA-7002-4A07-A3E4-1ABE584962A1}" destId="{02925E50-687F-44C3-B1CF-BC18C3AC7CD4}" srcOrd="4" destOrd="0" presId="urn:microsoft.com/office/officeart/2005/8/layout/radial4"/>
  </dgm:cxnLst>
  <dgm:bg/>
  <dgm:whole/>
</dgm:dataModel>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DCC74AF7-8249-40AB-BB52-E47C67C5E4C3}" type="datetimeFigureOut">
              <a:rPr lang="en-US" smtClean="0"/>
              <a:pPr/>
              <a:t>5/31/2009</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FADA2A30-9C1A-4712-8563-3E13534D175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ABC19F35-55F1-4DE0-B616-F31B2B18DB98}" type="datetimeFigureOut">
              <a:rPr lang="en-US" smtClean="0"/>
              <a:pPr/>
              <a:t>5/31/2009</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569D30A7-7ED7-4F50-ADEA-5AF57452C40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69D30A7-7ED7-4F50-ADEA-5AF57452C409}" type="slidenum">
              <a:rPr lang="en-US" smtClean="0"/>
              <a:pPr/>
              <a:t>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69D30A7-7ED7-4F50-ADEA-5AF57452C409}" type="slidenum">
              <a:rPr lang="en-US" smtClean="0"/>
              <a:pPr/>
              <a:t>16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69D30A7-7ED7-4F50-ADEA-5AF57452C409}" type="slidenum">
              <a:rPr lang="en-US" smtClean="0"/>
              <a:pPr/>
              <a:t>17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GB" dirty="0" smtClean="0"/>
              <a:t>Click on the timeline just after the end of track 1.  Then record a new track.  Notice that it appears below track 1.</a:t>
            </a:r>
            <a:endParaRPr lang="en-US" dirty="0" smtClean="0"/>
          </a:p>
        </p:txBody>
      </p:sp>
      <p:sp>
        <p:nvSpPr>
          <p:cNvPr id="4" name="Slide Number Placeholder 3"/>
          <p:cNvSpPr>
            <a:spLocks noGrp="1"/>
          </p:cNvSpPr>
          <p:nvPr>
            <p:ph type="sldNum" sz="quarter" idx="10"/>
          </p:nvPr>
        </p:nvSpPr>
        <p:spPr/>
        <p:txBody>
          <a:bodyPr/>
          <a:lstStyle/>
          <a:p>
            <a:fld id="{569D30A7-7ED7-4F50-ADEA-5AF57452C409}" type="slidenum">
              <a:rPr lang="en-US" smtClean="0"/>
              <a:pPr/>
              <a:t>26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458">
              <a:defRPr/>
            </a:pPr>
            <a:r>
              <a:rPr lang="en-GB" dirty="0" smtClean="0"/>
              <a:t>Having lots of tracks can get complicated.  So, put all your script on 1 track.  To do this, cut track 2 and paste next to track 1</a:t>
            </a:r>
            <a:endParaRPr lang="en-US" dirty="0" smtClean="0"/>
          </a:p>
          <a:p>
            <a:endParaRPr lang="en-US" dirty="0"/>
          </a:p>
        </p:txBody>
      </p:sp>
      <p:sp>
        <p:nvSpPr>
          <p:cNvPr id="4" name="Slide Number Placeholder 3"/>
          <p:cNvSpPr>
            <a:spLocks noGrp="1"/>
          </p:cNvSpPr>
          <p:nvPr>
            <p:ph type="sldNum" sz="quarter" idx="10"/>
          </p:nvPr>
        </p:nvSpPr>
        <p:spPr/>
        <p:txBody>
          <a:bodyPr/>
          <a:lstStyle/>
          <a:p>
            <a:fld id="{569D30A7-7ED7-4F50-ADEA-5AF57452C409}" type="slidenum">
              <a:rPr lang="en-US" smtClean="0"/>
              <a:pPr/>
              <a:t>27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458">
              <a:defRPr/>
            </a:pPr>
            <a:r>
              <a:rPr lang="en-GB" dirty="0" smtClean="0"/>
              <a:t>If you save an audacity project, it takes up lots of file space.  A simpler solution is to save each track separately as mp3s and then import them together before you make your final file.</a:t>
            </a:r>
            <a:endParaRPr lang="en-US" dirty="0" smtClean="0"/>
          </a:p>
          <a:p>
            <a:endParaRPr lang="en-US" dirty="0"/>
          </a:p>
        </p:txBody>
      </p:sp>
      <p:sp>
        <p:nvSpPr>
          <p:cNvPr id="4" name="Slide Number Placeholder 3"/>
          <p:cNvSpPr>
            <a:spLocks noGrp="1"/>
          </p:cNvSpPr>
          <p:nvPr>
            <p:ph type="sldNum" sz="quarter" idx="10"/>
          </p:nvPr>
        </p:nvSpPr>
        <p:spPr/>
        <p:txBody>
          <a:bodyPr/>
          <a:lstStyle/>
          <a:p>
            <a:fld id="{569D30A7-7ED7-4F50-ADEA-5AF57452C409}" type="slidenum">
              <a:rPr lang="en-US" smtClean="0"/>
              <a:pPr/>
              <a:t>31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458">
              <a:defRPr/>
            </a:pPr>
            <a:r>
              <a:rPr lang="en-GB" dirty="0" smtClean="0"/>
              <a:t>Open Audacity.  Press record and say something.  Press stop.  Look at the sound shown as a picture.</a:t>
            </a:r>
            <a:endParaRPr lang="en-US" dirty="0" smtClean="0"/>
          </a:p>
          <a:p>
            <a:endParaRPr lang="en-US" dirty="0"/>
          </a:p>
        </p:txBody>
      </p:sp>
      <p:sp>
        <p:nvSpPr>
          <p:cNvPr id="4" name="Slide Number Placeholder 3"/>
          <p:cNvSpPr>
            <a:spLocks noGrp="1"/>
          </p:cNvSpPr>
          <p:nvPr>
            <p:ph type="sldNum" sz="quarter" idx="10"/>
          </p:nvPr>
        </p:nvSpPr>
        <p:spPr/>
        <p:txBody>
          <a:bodyPr/>
          <a:lstStyle/>
          <a:p>
            <a:fld id="{569D30A7-7ED7-4F50-ADEA-5AF57452C409}" type="slidenum">
              <a:rPr lang="en-US" smtClean="0"/>
              <a:pPr/>
              <a:t>32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3E064268-5CC4-464B-BA51-967D44E2CBB4}" type="datetimeFigureOut">
              <a:rPr lang="en-US" smtClean="0"/>
              <a:pPr/>
              <a:t>5/31/2009</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291965CA-1E13-4E75-81A8-00C8122CDEE1}" type="slidenum">
              <a:rPr lang="en-US" smtClean="0"/>
              <a:pPr/>
              <a:t>‹#›</a:t>
            </a:fld>
            <a:endParaRPr lang="en-US"/>
          </a:p>
        </p:txBody>
      </p:sp>
      <p:sp>
        <p:nvSpPr>
          <p:cNvPr id="8" name="Title 7"/>
          <p:cNvSpPr>
            <a:spLocks noGrp="1"/>
          </p:cNvSpPr>
          <p:nvPr>
            <p:ph type="ctrTitle"/>
          </p:nvPr>
        </p:nvSpPr>
        <p:spPr>
          <a:xfrm>
            <a:off x="857224" y="4000504"/>
            <a:ext cx="7772400" cy="903534"/>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marR="9144" algn="l">
              <a:defRPr sz="3600" b="1" cap="none" spc="0" baseline="0">
                <a:ln/>
                <a:solidFill>
                  <a:schemeClr val="tx2">
                    <a:lumMod val="75000"/>
                  </a:schemeClr>
                </a:solidFill>
                <a:effectLst/>
              </a:defRPr>
            </a:lvl1pPr>
            <a:extLst/>
          </a:lstStyle>
          <a:p>
            <a:r>
              <a:rPr lang="en-US" altLang="ja-JP" smtClean="0"/>
              <a:t>Click to edit Master title style</a:t>
            </a:r>
            <a:endParaRPr lang="en-US" dirty="0"/>
          </a:p>
        </p:txBody>
      </p:sp>
      <p:sp>
        <p:nvSpPr>
          <p:cNvPr id="9" name="Subtitle 8"/>
          <p:cNvSpPr>
            <a:spLocks noGrp="1"/>
          </p:cNvSpPr>
          <p:nvPr>
            <p:ph type="subTitle" idx="1"/>
          </p:nvPr>
        </p:nvSpPr>
        <p:spPr>
          <a:xfrm>
            <a:off x="857224" y="5143512"/>
            <a:ext cx="7772400" cy="651504"/>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ltLang="ja-JP" smtClean="0"/>
              <a:t>Click to edit Master subtitle style</a:t>
            </a:r>
            <a:endParaRPr lang="en-US" dirty="0"/>
          </a:p>
        </p:txBody>
      </p:sp>
      <p:sp>
        <p:nvSpPr>
          <p:cNvPr id="16" name="Rectangle 15"/>
          <p:cNvSpPr/>
          <p:nvPr/>
        </p:nvSpPr>
        <p:spPr>
          <a:xfrm>
            <a:off x="8429652" y="3357562"/>
            <a:ext cx="214314" cy="214314"/>
          </a:xfrm>
          <a:prstGeom prst="rect">
            <a:avLst/>
          </a:prstGeom>
          <a:solidFill>
            <a:schemeClr val="bg2">
              <a:lumMod val="60000"/>
              <a:lumOff val="40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Rectangle 17"/>
          <p:cNvSpPr/>
          <p:nvPr/>
        </p:nvSpPr>
        <p:spPr>
          <a:xfrm>
            <a:off x="7286644" y="2786058"/>
            <a:ext cx="214314" cy="21431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Rectangle 18"/>
          <p:cNvSpPr/>
          <p:nvPr/>
        </p:nvSpPr>
        <p:spPr>
          <a:xfrm>
            <a:off x="7286644" y="3357562"/>
            <a:ext cx="214314" cy="214314"/>
          </a:xfrm>
          <a:prstGeom prst="rect">
            <a:avLst/>
          </a:prstGeom>
          <a:solidFill>
            <a:schemeClr val="bg2">
              <a:lumMod val="60000"/>
              <a:lumOff val="40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Rectangle 19"/>
          <p:cNvSpPr/>
          <p:nvPr/>
        </p:nvSpPr>
        <p:spPr>
          <a:xfrm>
            <a:off x="7572396" y="2786058"/>
            <a:ext cx="214314" cy="21431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Rectangle 20"/>
          <p:cNvSpPr/>
          <p:nvPr/>
        </p:nvSpPr>
        <p:spPr>
          <a:xfrm>
            <a:off x="7572396" y="3357562"/>
            <a:ext cx="214314" cy="214314"/>
          </a:xfrm>
          <a:prstGeom prst="rect">
            <a:avLst/>
          </a:prstGeom>
          <a:solidFill>
            <a:schemeClr val="bg2">
              <a:lumMod val="60000"/>
              <a:lumOff val="40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Rectangle 21"/>
          <p:cNvSpPr/>
          <p:nvPr/>
        </p:nvSpPr>
        <p:spPr>
          <a:xfrm>
            <a:off x="7858148" y="2786058"/>
            <a:ext cx="214314" cy="21431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Rectangle 22"/>
          <p:cNvSpPr/>
          <p:nvPr/>
        </p:nvSpPr>
        <p:spPr>
          <a:xfrm>
            <a:off x="7858148" y="3357562"/>
            <a:ext cx="214314" cy="214314"/>
          </a:xfrm>
          <a:prstGeom prst="rect">
            <a:avLst/>
          </a:prstGeom>
          <a:solidFill>
            <a:schemeClr val="bg2">
              <a:lumMod val="60000"/>
              <a:lumOff val="40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Rectangle 23"/>
          <p:cNvSpPr/>
          <p:nvPr/>
        </p:nvSpPr>
        <p:spPr>
          <a:xfrm>
            <a:off x="8429652" y="2786058"/>
            <a:ext cx="214314" cy="21431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Rectangle 24"/>
          <p:cNvSpPr/>
          <p:nvPr/>
        </p:nvSpPr>
        <p:spPr>
          <a:xfrm>
            <a:off x="8143900" y="3357562"/>
            <a:ext cx="214314" cy="214314"/>
          </a:xfrm>
          <a:prstGeom prst="rect">
            <a:avLst/>
          </a:prstGeom>
          <a:solidFill>
            <a:schemeClr val="bg2">
              <a:lumMod val="60000"/>
              <a:lumOff val="40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Rectangle 25"/>
          <p:cNvSpPr/>
          <p:nvPr/>
        </p:nvSpPr>
        <p:spPr>
          <a:xfrm>
            <a:off x="8143900" y="2786058"/>
            <a:ext cx="214314" cy="21431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Rectangle 26"/>
          <p:cNvSpPr/>
          <p:nvPr/>
        </p:nvSpPr>
        <p:spPr>
          <a:xfrm>
            <a:off x="7572396" y="3071810"/>
            <a:ext cx="214314" cy="214314"/>
          </a:xfrm>
          <a:prstGeom prst="rect">
            <a:avLst/>
          </a:prstGeom>
          <a:solidFill>
            <a:schemeClr val="bg2">
              <a:lumMod val="75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Rectangle 29"/>
          <p:cNvSpPr/>
          <p:nvPr/>
        </p:nvSpPr>
        <p:spPr>
          <a:xfrm>
            <a:off x="7858148" y="3071810"/>
            <a:ext cx="214314" cy="214314"/>
          </a:xfrm>
          <a:prstGeom prst="rect">
            <a:avLst/>
          </a:prstGeom>
          <a:solidFill>
            <a:schemeClr val="bg2">
              <a:lumMod val="75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Rectangle 30"/>
          <p:cNvSpPr/>
          <p:nvPr/>
        </p:nvSpPr>
        <p:spPr>
          <a:xfrm>
            <a:off x="8429652" y="3071810"/>
            <a:ext cx="214314" cy="214314"/>
          </a:xfrm>
          <a:prstGeom prst="rect">
            <a:avLst/>
          </a:prstGeom>
          <a:solidFill>
            <a:schemeClr val="bg2">
              <a:lumMod val="75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Rectangle 32"/>
          <p:cNvSpPr/>
          <p:nvPr/>
        </p:nvSpPr>
        <p:spPr>
          <a:xfrm>
            <a:off x="8143900" y="3071810"/>
            <a:ext cx="214314" cy="214314"/>
          </a:xfrm>
          <a:prstGeom prst="rect">
            <a:avLst/>
          </a:prstGeom>
          <a:solidFill>
            <a:schemeClr val="bg2">
              <a:lumMod val="75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Rectangle 36"/>
          <p:cNvSpPr/>
          <p:nvPr/>
        </p:nvSpPr>
        <p:spPr>
          <a:xfrm>
            <a:off x="7286644" y="3071810"/>
            <a:ext cx="214314" cy="214314"/>
          </a:xfrm>
          <a:prstGeom prst="rect">
            <a:avLst/>
          </a:prstGeom>
          <a:solidFill>
            <a:schemeClr val="bg2">
              <a:lumMod val="75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altLang="ja-JP" smtClean="0"/>
              <a:t>Click to edit Master title style</a:t>
            </a:r>
            <a:endParaRPr lang="en-US" dirty="0"/>
          </a:p>
        </p:txBody>
      </p:sp>
      <p:sp>
        <p:nvSpPr>
          <p:cNvPr id="3" name="Vertical Text Placeholder 2"/>
          <p:cNvSpPr>
            <a:spLocks noGrp="1"/>
          </p:cNvSpPr>
          <p:nvPr>
            <p:ph type="body" orient="vert" idx="1"/>
          </p:nvPr>
        </p:nvSpPr>
        <p:spPr/>
        <p:txBody>
          <a:bodyPr vert="eaVert"/>
          <a:lstStyle>
            <a:extLst/>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a:p>
        </p:txBody>
      </p:sp>
      <p:sp>
        <p:nvSpPr>
          <p:cNvPr id="4" name="Date Placeholder 3"/>
          <p:cNvSpPr>
            <a:spLocks noGrp="1"/>
          </p:cNvSpPr>
          <p:nvPr>
            <p:ph type="dt" sz="half" idx="10"/>
          </p:nvPr>
        </p:nvSpPr>
        <p:spPr/>
        <p:txBody>
          <a:bodyPr/>
          <a:lstStyle>
            <a:extLst/>
          </a:lstStyle>
          <a:p>
            <a:fld id="{3E064268-5CC4-464B-BA51-967D44E2CBB4}" type="datetimeFigureOut">
              <a:rPr lang="en-US" smtClean="0"/>
              <a:pPr/>
              <a:t>5/31/2009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91965CA-1E13-4E75-81A8-00C8122CDEE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lang="en-US" altLang="ja-JP" smtClean="0"/>
              <a:t>Click to edit Master title style</a:t>
            </a:r>
            <a:endParaRPr lang="en-US" dirty="0"/>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a:p>
        </p:txBody>
      </p:sp>
      <p:sp>
        <p:nvSpPr>
          <p:cNvPr id="4" name="Date Placeholder 3"/>
          <p:cNvSpPr>
            <a:spLocks noGrp="1"/>
          </p:cNvSpPr>
          <p:nvPr>
            <p:ph type="dt" sz="half" idx="10"/>
          </p:nvPr>
        </p:nvSpPr>
        <p:spPr/>
        <p:txBody>
          <a:bodyPr/>
          <a:lstStyle>
            <a:extLst/>
          </a:lstStyle>
          <a:p>
            <a:fld id="{3E064268-5CC4-464B-BA51-967D44E2CBB4}" type="datetimeFigureOut">
              <a:rPr lang="en-US" smtClean="0"/>
              <a:pPr/>
              <a:t>5/31/2009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91965CA-1E13-4E75-81A8-00C8122CDEE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altLang="ja-JP" smtClean="0"/>
              <a:t>Click to edit Master title style</a:t>
            </a:r>
            <a:endParaRPr lang="en-US" dirty="0"/>
          </a:p>
        </p:txBody>
      </p:sp>
      <p:sp>
        <p:nvSpPr>
          <p:cNvPr id="3" name="Content Placeholder 2"/>
          <p:cNvSpPr>
            <a:spLocks noGrp="1"/>
          </p:cNvSpPr>
          <p:nvPr>
            <p:ph idx="1"/>
          </p:nvPr>
        </p:nvSpPr>
        <p:spPr/>
        <p:txBody>
          <a:bodyPr/>
          <a:lstStyle>
            <a:extLst/>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a:p>
        </p:txBody>
      </p:sp>
      <p:sp>
        <p:nvSpPr>
          <p:cNvPr id="4" name="Date Placeholder 3"/>
          <p:cNvSpPr>
            <a:spLocks noGrp="1"/>
          </p:cNvSpPr>
          <p:nvPr>
            <p:ph type="dt" sz="half" idx="10"/>
          </p:nvPr>
        </p:nvSpPr>
        <p:spPr/>
        <p:txBody>
          <a:bodyPr/>
          <a:lstStyle>
            <a:extLst/>
          </a:lstStyle>
          <a:p>
            <a:fld id="{3E064268-5CC4-464B-BA51-967D44E2CBB4}" type="datetimeFigureOut">
              <a:rPr lang="en-US" smtClean="0"/>
              <a:pPr/>
              <a:t>5/31/2009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91965CA-1E13-4E75-81A8-00C8122CDEE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06902" y="4214818"/>
            <a:ext cx="5718048" cy="977486"/>
          </a:xfrm>
        </p:spPr>
        <p:txBody>
          <a:bodyPr lIns="82296" tIns="45720" bIns="0" anchor="t"/>
          <a:lstStyle>
            <a:lvl1pPr marL="374904">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ltLang="ja-JP" smtClean="0"/>
              <a:t>Click to edit Master text styles</a:t>
            </a:r>
          </a:p>
        </p:txBody>
      </p:sp>
      <p:sp>
        <p:nvSpPr>
          <p:cNvPr id="4" name="Date Placeholder 3"/>
          <p:cNvSpPr>
            <a:spLocks noGrp="1"/>
          </p:cNvSpPr>
          <p:nvPr>
            <p:ph type="dt" sz="half" idx="10"/>
          </p:nvPr>
        </p:nvSpPr>
        <p:spPr/>
        <p:txBody>
          <a:bodyPr/>
          <a:lstStyle>
            <a:extLst/>
          </a:lstStyle>
          <a:p>
            <a:fld id="{3E064268-5CC4-464B-BA51-967D44E2CBB4}" type="datetimeFigureOut">
              <a:rPr lang="en-US" smtClean="0"/>
              <a:pPr/>
              <a:t>5/31/2009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91965CA-1E13-4E75-81A8-00C8122CDEE1}" type="slidenum">
              <a:rPr lang="en-US" smtClean="0"/>
              <a:pPr/>
              <a:t>‹#›</a:t>
            </a:fld>
            <a:endParaRPr lang="en-US"/>
          </a:p>
        </p:txBody>
      </p:sp>
      <p:sp>
        <p:nvSpPr>
          <p:cNvPr id="2" name="Title 1"/>
          <p:cNvSpPr>
            <a:spLocks noGrp="1"/>
          </p:cNvSpPr>
          <p:nvPr>
            <p:ph type="title"/>
          </p:nvPr>
        </p:nvSpPr>
        <p:spPr>
          <a:xfrm>
            <a:off x="706902" y="5366404"/>
            <a:ext cx="8156448" cy="777240"/>
          </a:xfrm>
        </p:spPr>
        <p:txBody>
          <a:bodyPr tIns="64008">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l">
              <a:buNone/>
              <a:defRPr sz="3800" b="1" cap="none" spc="0" baseline="0">
                <a:ln/>
                <a:solidFill>
                  <a:schemeClr val="tx2">
                    <a:lumMod val="75000"/>
                  </a:schemeClr>
                </a:solidFill>
                <a:effectLst/>
              </a:defRPr>
            </a:lvl1pPr>
            <a:extLst/>
          </a:lstStyle>
          <a:p>
            <a:r>
              <a:rPr lang="en-US" altLang="ja-JP" smtClean="0"/>
              <a:t>Click to edit Master title style</a:t>
            </a:r>
            <a:endParaRPr lang="en-US" dirty="0"/>
          </a:p>
        </p:txBody>
      </p:sp>
      <p:cxnSp>
        <p:nvCxnSpPr>
          <p:cNvPr id="29" name="Straight Connector 28"/>
          <p:cNvCxnSpPr/>
          <p:nvPr/>
        </p:nvCxnSpPr>
        <p:spPr>
          <a:xfrm>
            <a:off x="714348" y="5277543"/>
            <a:ext cx="750099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lang="en-US" altLang="ja-JP" smtClean="0"/>
              <a:t>Click to edit Master title style</a:t>
            </a:r>
            <a:endParaRPr lang="en-US" dirty="0"/>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a:p>
        </p:txBody>
      </p:sp>
      <p:sp>
        <p:nvSpPr>
          <p:cNvPr id="5" name="Date Placeholder 4"/>
          <p:cNvSpPr>
            <a:spLocks noGrp="1"/>
          </p:cNvSpPr>
          <p:nvPr>
            <p:ph type="dt" sz="half" idx="10"/>
          </p:nvPr>
        </p:nvSpPr>
        <p:spPr/>
        <p:txBody>
          <a:bodyPr/>
          <a:lstStyle>
            <a:extLst/>
          </a:lstStyle>
          <a:p>
            <a:fld id="{3E064268-5CC4-464B-BA51-967D44E2CBB4}" type="datetimeFigureOut">
              <a:rPr lang="en-US" smtClean="0"/>
              <a:pPr/>
              <a:t>5/31/2009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91965CA-1E13-4E75-81A8-00C8122CDEE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4" y="512064"/>
            <a:ext cx="7772400" cy="914400"/>
          </a:xfrm>
        </p:spPr>
        <p:txBody>
          <a:bodyPr anchor="t"/>
          <a:lstStyle>
            <a:lvl1pPr>
              <a:defRPr sz="4000"/>
            </a:lvl1pPr>
            <a:extLst/>
          </a:lstStyle>
          <a:p>
            <a:r>
              <a:rPr lang="en-US" altLang="ja-JP" smtClean="0"/>
              <a:t>Click to edit Master title style</a:t>
            </a:r>
            <a:endParaRPr lang="en-US" dirty="0"/>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altLang="ja-JP"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altLang="ja-JP"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a:p>
        </p:txBody>
      </p:sp>
      <p:sp>
        <p:nvSpPr>
          <p:cNvPr id="7" name="Date Placeholder 6"/>
          <p:cNvSpPr>
            <a:spLocks noGrp="1"/>
          </p:cNvSpPr>
          <p:nvPr>
            <p:ph type="dt" sz="half" idx="10"/>
          </p:nvPr>
        </p:nvSpPr>
        <p:spPr/>
        <p:txBody>
          <a:bodyPr/>
          <a:lstStyle>
            <a:extLst/>
          </a:lstStyle>
          <a:p>
            <a:fld id="{3E064268-5CC4-464B-BA51-967D44E2CBB4}" type="datetimeFigureOut">
              <a:rPr lang="en-US" smtClean="0"/>
              <a:pPr/>
              <a:t>5/31/2009</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291965CA-1E13-4E75-81A8-00C8122CDEE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lang="en-US" altLang="ja-JP" smtClean="0"/>
              <a:t>Click to edit Master title style</a:t>
            </a:r>
            <a:endParaRPr lang="en-US" dirty="0"/>
          </a:p>
        </p:txBody>
      </p:sp>
      <p:sp>
        <p:nvSpPr>
          <p:cNvPr id="3" name="Date Placeholder 2"/>
          <p:cNvSpPr>
            <a:spLocks noGrp="1"/>
          </p:cNvSpPr>
          <p:nvPr>
            <p:ph type="dt" sz="half" idx="10"/>
          </p:nvPr>
        </p:nvSpPr>
        <p:spPr/>
        <p:txBody>
          <a:bodyPr/>
          <a:lstStyle>
            <a:extLst/>
          </a:lstStyle>
          <a:p>
            <a:fld id="{3E064268-5CC4-464B-BA51-967D44E2CBB4}" type="datetimeFigureOut">
              <a:rPr lang="en-US" smtClean="0"/>
              <a:pPr/>
              <a:t>5/31/2009</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291965CA-1E13-4E75-81A8-00C8122CDEE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3E064268-5CC4-464B-BA51-967D44E2CBB4}" type="datetimeFigureOut">
              <a:rPr lang="en-US" smtClean="0"/>
              <a:pPr/>
              <a:t>5/31/2009</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291965CA-1E13-4E75-81A8-00C8122CDEE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2528878" cy="1162050"/>
          </a:xfrm>
        </p:spPr>
        <p:txBody>
          <a:bodyPr anchor="ctr"/>
          <a:lstStyle>
            <a:lvl1pPr algn="l">
              <a:buNone/>
              <a:defRPr sz="2000" b="0"/>
            </a:lvl1pPr>
            <a:extLst/>
          </a:lstStyle>
          <a:p>
            <a:r>
              <a:rPr lang="en-US" altLang="ja-JP" smtClean="0"/>
              <a:t>Click to edit Master title style</a:t>
            </a:r>
            <a:endParaRPr lang="en-US" dirty="0"/>
          </a:p>
        </p:txBody>
      </p:sp>
      <p:sp>
        <p:nvSpPr>
          <p:cNvPr id="3" name="Text Placeholder 2"/>
          <p:cNvSpPr>
            <a:spLocks noGrp="1"/>
          </p:cNvSpPr>
          <p:nvPr>
            <p:ph type="body" idx="2"/>
          </p:nvPr>
        </p:nvSpPr>
        <p:spPr>
          <a:xfrm>
            <a:off x="685800" y="1435100"/>
            <a:ext cx="2528878"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altLang="ja-JP" smtClean="0"/>
              <a:t>Click to edit Master text styles</a:t>
            </a:r>
          </a:p>
        </p:txBody>
      </p:sp>
      <p:sp>
        <p:nvSpPr>
          <p:cNvPr id="4" name="Content Placeholder 3"/>
          <p:cNvSpPr>
            <a:spLocks noGrp="1"/>
          </p:cNvSpPr>
          <p:nvPr>
            <p:ph sz="half" idx="1"/>
          </p:nvPr>
        </p:nvSpPr>
        <p:spPr>
          <a:xfrm>
            <a:off x="3429000" y="285728"/>
            <a:ext cx="5486400" cy="5721372"/>
          </a:xfrm>
        </p:spPr>
        <p:txBody>
          <a:bodyPr/>
          <a:lstStyle>
            <a:lvl1pPr>
              <a:defRPr sz="3200"/>
            </a:lvl1pPr>
            <a:lvl2pPr>
              <a:defRPr sz="2800"/>
            </a:lvl2pPr>
            <a:lvl3pPr>
              <a:defRPr sz="2400"/>
            </a:lvl3pPr>
            <a:lvl4pPr>
              <a:defRPr sz="2000"/>
            </a:lvl4pPr>
            <a:lvl5pPr>
              <a:defRPr sz="2000"/>
            </a:lvl5pPr>
            <a:extLst/>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a:p>
        </p:txBody>
      </p:sp>
      <p:sp>
        <p:nvSpPr>
          <p:cNvPr id="5" name="Date Placeholder 4"/>
          <p:cNvSpPr>
            <a:spLocks noGrp="1"/>
          </p:cNvSpPr>
          <p:nvPr>
            <p:ph type="dt" sz="half" idx="10"/>
          </p:nvPr>
        </p:nvSpPr>
        <p:spPr/>
        <p:txBody>
          <a:bodyPr/>
          <a:lstStyle>
            <a:extLst/>
          </a:lstStyle>
          <a:p>
            <a:fld id="{3E064268-5CC4-464B-BA51-967D44E2CBB4}" type="datetimeFigureOut">
              <a:rPr lang="en-US" smtClean="0"/>
              <a:pPr/>
              <a:t>5/31/2009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91965CA-1E13-4E75-81A8-00C8122CDEE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914400" y="4941829"/>
            <a:ext cx="6858000" cy="701749"/>
          </a:xfrm>
        </p:spPr>
        <p:txBody>
          <a:bodyPr anchor="b"/>
          <a:lstStyle>
            <a:lvl1pPr algn="l">
              <a:buNone/>
              <a:defRPr sz="2100" b="0"/>
            </a:lvl1pPr>
            <a:extLst/>
          </a:lstStyle>
          <a:p>
            <a:r>
              <a:rPr lang="en-US" altLang="ja-JP" smtClean="0"/>
              <a:t>Click to edit Master title style</a:t>
            </a:r>
            <a:endParaRPr lang="en-US" dirty="0"/>
          </a:p>
        </p:txBody>
      </p:sp>
      <p:sp>
        <p:nvSpPr>
          <p:cNvPr id="3" name="Picture Placeholder 2"/>
          <p:cNvSpPr>
            <a:spLocks noGrp="1"/>
          </p:cNvSpPr>
          <p:nvPr>
            <p:ph type="pic" idx="1"/>
          </p:nvPr>
        </p:nvSpPr>
        <p:spPr>
          <a:xfrm>
            <a:off x="914400" y="357166"/>
            <a:ext cx="6858048" cy="4286280"/>
          </a:xfrm>
          <a:noFill/>
          <a:ln w="12700">
            <a:noFill/>
          </a:ln>
        </p:spPr>
        <p:txBody>
          <a:bodyPr/>
          <a:lstStyle>
            <a:lvl1pPr marL="0" indent="0">
              <a:buNone/>
              <a:defRPr sz="3200"/>
            </a:lvl1pPr>
            <a:extLst/>
          </a:lstStyle>
          <a:p>
            <a:r>
              <a:rPr lang="en-US" altLang="ja-JP" smtClean="0"/>
              <a:t>Click icon to add picture</a:t>
            </a:r>
            <a:endParaRPr lang="en-US" dirty="0"/>
          </a:p>
        </p:txBody>
      </p:sp>
      <p:sp>
        <p:nvSpPr>
          <p:cNvPr id="4" name="Text Placeholder 3"/>
          <p:cNvSpPr>
            <a:spLocks noGrp="1"/>
          </p:cNvSpPr>
          <p:nvPr>
            <p:ph type="body" sz="half" idx="2"/>
          </p:nvPr>
        </p:nvSpPr>
        <p:spPr bwMode="white">
          <a:xfrm>
            <a:off x="914400" y="5643578"/>
            <a:ext cx="6858000" cy="428628"/>
          </a:xfrm>
        </p:spPr>
        <p:txBody>
          <a:bodyPr>
            <a:normAutofit/>
          </a:bodyPr>
          <a:lstStyle>
            <a:lvl1pPr marL="27432" indent="0">
              <a:spcBef>
                <a:spcPts val="0"/>
              </a:spcBef>
              <a:buNone/>
              <a:defRPr sz="1100">
                <a:solidFill>
                  <a:srgbClr val="FFFFFF"/>
                </a:solidFill>
              </a:defRPr>
            </a:lvl1pPr>
            <a:lvl2pPr>
              <a:defRPr sz="1200"/>
            </a:lvl2pPr>
            <a:lvl3pPr>
              <a:defRPr sz="1000"/>
            </a:lvl3pPr>
            <a:lvl4pPr>
              <a:defRPr sz="900"/>
            </a:lvl4pPr>
            <a:lvl5pPr>
              <a:defRPr sz="900"/>
            </a:lvl5pPr>
            <a:extLst/>
          </a:lstStyle>
          <a:p>
            <a:pPr lvl="0"/>
            <a:r>
              <a:rPr lang="en-US" altLang="ja-JP" smtClean="0"/>
              <a:t>Click to edit Master text styles</a:t>
            </a:r>
          </a:p>
        </p:txBody>
      </p:sp>
      <p:sp>
        <p:nvSpPr>
          <p:cNvPr id="10" name="Date Placeholder 9"/>
          <p:cNvSpPr>
            <a:spLocks noGrp="1"/>
          </p:cNvSpPr>
          <p:nvPr>
            <p:ph type="dt" sz="half" idx="10"/>
          </p:nvPr>
        </p:nvSpPr>
        <p:spPr/>
        <p:txBody>
          <a:bodyPr/>
          <a:lstStyle/>
          <a:p>
            <a:fld id="{3E064268-5CC4-464B-BA51-967D44E2CBB4}" type="datetimeFigureOut">
              <a:rPr lang="en-US" smtClean="0"/>
              <a:pPr/>
              <a:t>5/31/2009</a:t>
            </a:fld>
            <a:endParaRPr lang="en-US"/>
          </a:p>
        </p:txBody>
      </p:sp>
      <p:sp>
        <p:nvSpPr>
          <p:cNvPr id="11" name="Slide Number Placeholder 10"/>
          <p:cNvSpPr>
            <a:spLocks noGrp="1"/>
          </p:cNvSpPr>
          <p:nvPr>
            <p:ph type="sldNum" sz="quarter" idx="11"/>
          </p:nvPr>
        </p:nvSpPr>
        <p:spPr/>
        <p:txBody>
          <a:bodyPr/>
          <a:lstStyle/>
          <a:p>
            <a:fld id="{291965CA-1E13-4E75-81A8-00C8122CDEE1}" type="slidenum">
              <a:rPr lang="en-US" smtClean="0"/>
              <a:pPr/>
              <a:t>‹#›</a:t>
            </a:fld>
            <a:endParaRPr lang="en-US"/>
          </a:p>
        </p:txBody>
      </p:sp>
      <p:sp>
        <p:nvSpPr>
          <p:cNvPr id="12" name="Footer Placeholder 11"/>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1"/>
            <a:ext cx="214282"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extLst/>
          </a:lstStyle>
          <a:p>
            <a:r>
              <a:rPr lang="en-US" altLang="ja-JP" smtClean="0"/>
              <a:t>Click to edit Master title style</a:t>
            </a:r>
            <a:endParaRPr lang="en-US" dirty="0"/>
          </a:p>
        </p:txBody>
      </p:sp>
      <p:sp>
        <p:nvSpPr>
          <p:cNvPr id="13" name="Text Placeholder 12"/>
          <p:cNvSpPr>
            <a:spLocks noGrp="1"/>
          </p:cNvSpPr>
          <p:nvPr>
            <p:ph type="body" idx="1"/>
          </p:nvPr>
        </p:nvSpPr>
        <p:spPr>
          <a:xfrm>
            <a:off x="914400" y="1571612"/>
            <a:ext cx="7772400" cy="4783948"/>
          </a:xfrm>
          <a:prstGeom prst="rect">
            <a:avLst/>
          </a:prstGeom>
        </p:spPr>
        <p:txBody>
          <a:bodyPr vert="horz">
            <a:normAutofit/>
          </a:bodyPr>
          <a:lstStyle>
            <a:extLst/>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a:p>
        </p:txBody>
      </p:sp>
      <p:sp>
        <p:nvSpPr>
          <p:cNvPr id="14" name="Date Placeholder 13"/>
          <p:cNvSpPr>
            <a:spLocks noGrp="1"/>
          </p:cNvSpPr>
          <p:nvPr>
            <p:ph type="dt" sz="half" idx="2"/>
          </p:nvPr>
        </p:nvSpPr>
        <p:spPr>
          <a:xfrm>
            <a:off x="6477000" y="6421461"/>
            <a:ext cx="2133600" cy="365125"/>
          </a:xfrm>
          <a:prstGeom prst="rect">
            <a:avLst/>
          </a:prstGeom>
        </p:spPr>
        <p:txBody>
          <a:bodyPr vert="horz" anchor="b"/>
          <a:lstStyle>
            <a:lvl1pPr algn="l">
              <a:defRPr sz="1100">
                <a:solidFill>
                  <a:schemeClr val="tx2"/>
                </a:solidFill>
              </a:defRPr>
            </a:lvl1pPr>
            <a:extLst/>
          </a:lstStyle>
          <a:p>
            <a:fld id="{3E064268-5CC4-464B-BA51-967D44E2CBB4}" type="datetimeFigureOut">
              <a:rPr lang="en-US" smtClean="0"/>
              <a:pPr/>
              <a:t>5/31/2009</a:t>
            </a:fld>
            <a:endParaRPr lang="en-US"/>
          </a:p>
        </p:txBody>
      </p:sp>
      <p:sp>
        <p:nvSpPr>
          <p:cNvPr id="3" name="Footer Placeholder 2"/>
          <p:cNvSpPr>
            <a:spLocks noGrp="1"/>
          </p:cNvSpPr>
          <p:nvPr>
            <p:ph type="ftr" sz="quarter" idx="3"/>
          </p:nvPr>
        </p:nvSpPr>
        <p:spPr>
          <a:xfrm>
            <a:off x="914400" y="6421461"/>
            <a:ext cx="5562600" cy="365125"/>
          </a:xfrm>
          <a:prstGeom prst="rect">
            <a:avLst/>
          </a:prstGeom>
        </p:spPr>
        <p:txBody>
          <a:bodyPr vert="horz" anchor="b"/>
          <a:lstStyle>
            <a:lvl1pPr algn="r">
              <a:defRPr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21461"/>
            <a:ext cx="457200" cy="365125"/>
          </a:xfrm>
          <a:prstGeom prst="rect">
            <a:avLst/>
          </a:prstGeom>
        </p:spPr>
        <p:txBody>
          <a:bodyPr vert="horz" anchor="b"/>
          <a:lstStyle>
            <a:lvl1pPr algn="l">
              <a:defRPr sz="1200">
                <a:solidFill>
                  <a:schemeClr val="tx2"/>
                </a:solidFill>
              </a:defRPr>
            </a:lvl1pPr>
            <a:extLst/>
          </a:lstStyle>
          <a:p>
            <a:fld id="{291965CA-1E13-4E75-81A8-00C8122CDEE1}" type="slidenum">
              <a:rPr lang="en-US" smtClean="0"/>
              <a:pPr/>
              <a:t>‹#›</a:t>
            </a:fld>
            <a:endParaRPr lang="en-US"/>
          </a:p>
        </p:txBody>
      </p:sp>
      <p:cxnSp>
        <p:nvCxnSpPr>
          <p:cNvPr id="20" name="Straight Connector 19"/>
          <p:cNvCxnSpPr/>
          <p:nvPr/>
        </p:nvCxnSpPr>
        <p:spPr>
          <a:xfrm rot="5400000">
            <a:off x="-3293075" y="3429000"/>
            <a:ext cx="6858000" cy="1588"/>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3243408" y="3428230"/>
            <a:ext cx="6858000" cy="1588"/>
          </a:xfrm>
          <a:prstGeom prst="line">
            <a:avLst/>
          </a:prstGeom>
          <a:ln w="12700">
            <a:solidFill>
              <a:schemeClr val="bg2">
                <a:lumMod val="75000"/>
                <a:alpha val="59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3185349" y="3428230"/>
            <a:ext cx="6858000" cy="1588"/>
          </a:xfrm>
          <a:prstGeom prst="line">
            <a:avLst/>
          </a:prstGeom>
          <a:ln w="3175">
            <a:solidFill>
              <a:schemeClr val="tx1">
                <a:alpha val="59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5699724" y="3428182"/>
            <a:ext cx="6858000" cy="1588"/>
          </a:xfrm>
          <a:prstGeom prst="line">
            <a:avLst/>
          </a:prstGeom>
          <a:ln w="28575">
            <a:solidFill>
              <a:schemeClr val="tx1">
                <a:alpha val="59000"/>
              </a:schemeClr>
            </a:solidFill>
          </a:ln>
        </p:spPr>
        <p:style>
          <a:lnRef idx="1">
            <a:schemeClr val="accent1"/>
          </a:lnRef>
          <a:fillRef idx="0">
            <a:schemeClr val="accent1"/>
          </a:fillRef>
          <a:effectRef idx="0">
            <a:schemeClr val="accent1"/>
          </a:effectRef>
          <a:fontRef idx="minor">
            <a:schemeClr val="tx1"/>
          </a:fontRef>
        </p:style>
      </p:cxn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1" sz="4000" b="1" kern="1200" cap="none" spc="0" baseline="0">
          <a:ln/>
          <a:gradFill>
            <a:gsLst>
              <a:gs pos="0">
                <a:schemeClr val="tx2">
                  <a:lumMod val="90000"/>
                </a:schemeClr>
              </a:gs>
              <a:gs pos="50000">
                <a:schemeClr val="tx2">
                  <a:lumMod val="50000"/>
                </a:schemeClr>
              </a:gs>
              <a:gs pos="100000">
                <a:schemeClr val="tx2">
                  <a:lumMod val="25000"/>
                </a:schemeClr>
              </a:gs>
            </a:gsLst>
            <a:lin ang="5400000" scaled="0"/>
          </a:gradFill>
          <a:effectLst/>
          <a:latin typeface="+mj-lt"/>
          <a:ea typeface="+mj-ea"/>
          <a:cs typeface="+mj-cs"/>
        </a:defRPr>
      </a:lvl1pPr>
      <a:extLst/>
    </p:titleStyle>
    <p:bodyStyle>
      <a:lvl1pPr marL="411480" indent="-342900" algn="l" rtl="0" eaLnBrk="1" latinLnBrk="0" hangingPunct="1">
        <a:spcBef>
          <a:spcPts val="700"/>
        </a:spcBef>
        <a:buClr>
          <a:schemeClr val="accent2">
            <a:lumMod val="75000"/>
          </a:schemeClr>
        </a:buClr>
        <a:buSzPct val="85000"/>
        <a:buFont typeface="Wingdings 2" pitchFamily="18" charset="2"/>
        <a:buChar char=""/>
        <a:defRPr kumimoji="1" sz="3000" kern="1200">
          <a:solidFill>
            <a:schemeClr val="tx1"/>
          </a:solidFill>
          <a:latin typeface="+mn-lt"/>
          <a:ea typeface="+mn-ea"/>
          <a:cs typeface="+mn-cs"/>
        </a:defRPr>
      </a:lvl1pPr>
      <a:lvl2pPr marL="740664" indent="-285750" algn="l" rtl="0" eaLnBrk="1" latinLnBrk="0" hangingPunct="1">
        <a:spcBef>
          <a:spcPct val="20000"/>
        </a:spcBef>
        <a:buClr>
          <a:schemeClr val="accent2">
            <a:lumMod val="60000"/>
            <a:lumOff val="40000"/>
          </a:schemeClr>
        </a:buClr>
        <a:buSzPct val="80000"/>
        <a:buFont typeface="Wingdings" pitchFamily="2" charset="2"/>
        <a:buChar char="l"/>
        <a:defRPr kumimoji="1" sz="2600" kern="1200">
          <a:solidFill>
            <a:schemeClr val="tx1"/>
          </a:solidFill>
          <a:latin typeface="+mn-lt"/>
          <a:ea typeface="+mn-ea"/>
          <a:cs typeface="+mn-cs"/>
        </a:defRPr>
      </a:lvl2pPr>
      <a:lvl3pPr marL="996696" indent="-228600" algn="l" rtl="0" eaLnBrk="1" latinLnBrk="0" hangingPunct="1">
        <a:spcBef>
          <a:spcPct val="20000"/>
        </a:spcBef>
        <a:buClr>
          <a:schemeClr val="accent2">
            <a:lumMod val="40000"/>
            <a:lumOff val="60000"/>
          </a:schemeClr>
        </a:buClr>
        <a:buSzPct val="65000"/>
        <a:buFont typeface="Wingdings 2" pitchFamily="18" charset="2"/>
        <a:buChar char=""/>
        <a:defRPr kumimoji="1" sz="2400" kern="1200">
          <a:solidFill>
            <a:schemeClr val="tx1"/>
          </a:solidFill>
          <a:latin typeface="+mn-lt"/>
          <a:ea typeface="+mn-ea"/>
          <a:cs typeface="+mn-cs"/>
        </a:defRPr>
      </a:lvl3pPr>
      <a:lvl4pPr marL="1261872" indent="-228600" algn="l" rtl="0" eaLnBrk="1" latinLnBrk="0" hangingPunct="1">
        <a:spcBef>
          <a:spcPct val="20000"/>
        </a:spcBef>
        <a:buClr>
          <a:schemeClr val="accent2">
            <a:lumMod val="20000"/>
            <a:lumOff val="80000"/>
          </a:schemeClr>
        </a:buClr>
        <a:buSzPct val="100000"/>
        <a:buFont typeface="Arial" pitchFamily="34" charset="0"/>
        <a:buChar char="•"/>
        <a:defRPr kumimoji="1" sz="2200" kern="1200">
          <a:solidFill>
            <a:schemeClr val="tx1"/>
          </a:solidFill>
          <a:latin typeface="+mn-lt"/>
          <a:ea typeface="+mn-ea"/>
          <a:cs typeface="+mn-cs"/>
        </a:defRPr>
      </a:lvl4pPr>
      <a:lvl5pPr marL="1481328" indent="-210312" algn="l" rtl="0" eaLnBrk="1" latinLnBrk="0" hangingPunct="1">
        <a:spcBef>
          <a:spcPct val="20000"/>
        </a:spcBef>
        <a:buClr>
          <a:schemeClr val="accent2">
            <a:lumMod val="75000"/>
          </a:schemeClr>
        </a:buClr>
        <a:buSzPct val="50000"/>
        <a:buFont typeface="Wingdings" pitchFamily="2" charset="2"/>
        <a:buChar char="n"/>
        <a:defRPr kumimoji="1"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1"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1"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1"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1" sz="1600" kern="1200">
          <a:solidFill>
            <a:schemeClr val="tx1"/>
          </a:solidFill>
          <a:latin typeface="+mn-lt"/>
          <a:ea typeface="+mn-ea"/>
          <a:cs typeface="+mn-cs"/>
        </a:defRPr>
      </a:lvl9pPr>
      <a:extLst/>
    </p:bodyStyle>
    <p:otherStyle>
      <a:lvl1pPr marL="0" algn="l" rtl="0" eaLnBrk="1" hangingPunct="1">
        <a:defRPr kumimoji="1" kern="1200">
          <a:solidFill>
            <a:schemeClr val="tx1"/>
          </a:solidFill>
          <a:latin typeface="+mn-lt"/>
          <a:ea typeface="+mn-ea"/>
          <a:cs typeface="+mn-cs"/>
        </a:defRPr>
      </a:lvl1pPr>
      <a:lvl2pPr marL="457200" algn="l" rtl="0" eaLnBrk="1" hangingPunct="1">
        <a:defRPr kumimoji="1" kern="1200">
          <a:solidFill>
            <a:schemeClr val="tx1"/>
          </a:solidFill>
          <a:latin typeface="+mn-lt"/>
          <a:ea typeface="+mn-ea"/>
          <a:cs typeface="+mn-cs"/>
        </a:defRPr>
      </a:lvl2pPr>
      <a:lvl3pPr marL="914400" algn="l" rtl="0" eaLnBrk="1" hangingPunct="1">
        <a:defRPr kumimoji="1" kern="1200">
          <a:solidFill>
            <a:schemeClr val="tx1"/>
          </a:solidFill>
          <a:latin typeface="+mn-lt"/>
          <a:ea typeface="+mn-ea"/>
          <a:cs typeface="+mn-cs"/>
        </a:defRPr>
      </a:lvl3pPr>
      <a:lvl4pPr marL="1371600" algn="l" rtl="0" eaLnBrk="1" hangingPunct="1">
        <a:defRPr kumimoji="1" kern="1200">
          <a:solidFill>
            <a:schemeClr val="tx1"/>
          </a:solidFill>
          <a:latin typeface="+mn-lt"/>
          <a:ea typeface="+mn-ea"/>
          <a:cs typeface="+mn-cs"/>
        </a:defRPr>
      </a:lvl4pPr>
      <a:lvl5pPr marL="1828800" algn="l" rtl="0" eaLnBrk="1" hangingPunct="1">
        <a:defRPr kumimoji="1" kern="1200">
          <a:solidFill>
            <a:schemeClr val="tx1"/>
          </a:solidFill>
          <a:latin typeface="+mn-lt"/>
          <a:ea typeface="+mn-ea"/>
          <a:cs typeface="+mn-cs"/>
        </a:defRPr>
      </a:lvl5pPr>
      <a:lvl6pPr marL="2286000" algn="l" rtl="0" eaLnBrk="1" hangingPunct="1">
        <a:defRPr kumimoji="1" kern="1200">
          <a:solidFill>
            <a:schemeClr val="tx1"/>
          </a:solidFill>
          <a:latin typeface="+mn-lt"/>
          <a:ea typeface="+mn-ea"/>
          <a:cs typeface="+mn-cs"/>
        </a:defRPr>
      </a:lvl6pPr>
      <a:lvl7pPr marL="2743200" algn="l" rtl="0" eaLnBrk="1" hangingPunct="1">
        <a:defRPr kumimoji="1" kern="1200">
          <a:solidFill>
            <a:schemeClr val="tx1"/>
          </a:solidFill>
          <a:latin typeface="+mn-lt"/>
          <a:ea typeface="+mn-ea"/>
          <a:cs typeface="+mn-cs"/>
        </a:defRPr>
      </a:lvl7pPr>
      <a:lvl8pPr marL="3200400" algn="l" rtl="0" eaLnBrk="1" hangingPunct="1">
        <a:defRPr kumimoji="1" kern="1200">
          <a:solidFill>
            <a:schemeClr val="tx1"/>
          </a:solidFill>
          <a:latin typeface="+mn-lt"/>
          <a:ea typeface="+mn-ea"/>
          <a:cs typeface="+mn-cs"/>
        </a:defRPr>
      </a:lvl8pPr>
      <a:lvl9pPr marL="3657600" algn="l" rtl="0" eaLnBrk="1" hangingPunct="1">
        <a:defRPr kumimoji="1"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logitech.com/index.cfm/products/productlistns/US/EN,crid=101"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audacity.sourceforge.net/"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hyperlink" Target="RadioWillowWeb.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Script.pdf" TargetMode="External"/><Relationship Id="rId4" Type="http://schemas.openxmlformats.org/officeDocument/2006/relationships/hyperlink" Target="http://www.mpsomaha.org/willow/radio/writers.html"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Setting%20Up%20Audacity.docx" TargetMode="External"/><Relationship Id="rId2" Type="http://schemas.openxmlformats.org/officeDocument/2006/relationships/hyperlink" Target="http://audacity.sourceforge.net/" TargetMode="External"/><Relationship Id="rId1" Type="http://schemas.openxmlformats.org/officeDocument/2006/relationships/slideLayout" Target="../slideLayouts/slideLayout2.xml"/><Relationship Id="rId5" Type="http://schemas.openxmlformats.org/officeDocument/2006/relationships/hyperlink" Target="http://lame.sourceforge.net/index.php" TargetMode="External"/><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copyright_chart.pdf" TargetMode="External"/><Relationship Id="rId2" Type="http://schemas.openxmlformats.org/officeDocument/2006/relationships/hyperlink" Target="Creative_Commons.docx"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http://www.podsafeaudio.com/" TargetMode="External"/><Relationship Id="rId3" Type="http://schemas.openxmlformats.org/officeDocument/2006/relationships/hyperlink" Target="http://www.garageband.com/" TargetMode="External"/><Relationship Id="rId7" Type="http://schemas.openxmlformats.org/officeDocument/2006/relationships/hyperlink" Target="http://www.fourbees.com/fourbees/audelm.asp" TargetMode="External"/><Relationship Id="rId2" Type="http://schemas.openxmlformats.org/officeDocument/2006/relationships/hyperlink" Target="http://freesound.iua.upf.edu/index.php" TargetMode="External"/><Relationship Id="rId1" Type="http://schemas.openxmlformats.org/officeDocument/2006/relationships/slideLayout" Target="../slideLayouts/slideLayout2.xml"/><Relationship Id="rId6" Type="http://schemas.openxmlformats.org/officeDocument/2006/relationships/hyperlink" Target="http://bumpermusic.blogspot.com/" TargetMode="External"/><Relationship Id="rId5" Type="http://schemas.openxmlformats.org/officeDocument/2006/relationships/hyperlink" Target="http://flashkit.com/soundfx/" TargetMode="External"/><Relationship Id="rId10" Type="http://schemas.openxmlformats.org/officeDocument/2006/relationships/hyperlink" Target="http://www.acidplanet.com/tools/8packs/" TargetMode="External"/><Relationship Id="rId4" Type="http://schemas.openxmlformats.org/officeDocument/2006/relationships/hyperlink" Target="http://www.soundsnap.com/" TargetMode="External"/><Relationship Id="rId9" Type="http://schemas.openxmlformats.org/officeDocument/2006/relationships/hyperlink" Target="http://www.mutopiaproject.org/"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educationworld.com/a_curr/curr280a.shtml" TargetMode="External"/><Relationship Id="rId7" Type="http://schemas.openxmlformats.org/officeDocument/2006/relationships/hyperlink" Target="http://www.educationworld.com/a_curr/curr280e.shtml" TargetMode="Externa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hyperlink" Target="http://www.educationworld.com/a_curr/curr280d.shtml" TargetMode="External"/><Relationship Id="rId5" Type="http://schemas.openxmlformats.org/officeDocument/2006/relationships/hyperlink" Target="http://www.educationworld.com/a_curr/curr280c.shtml" TargetMode="External"/><Relationship Id="rId4" Type="http://schemas.openxmlformats.org/officeDocument/2006/relationships/hyperlink" Target="http://www.educationworld.com/a_curr/curr280b.shtml"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www.gcast.com/?nr=1&amp;&amp;s=76289130"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masternewmedia.org/news/2005/05/20/where_to_submit_your_podcasts.htm" TargetMode="External"/><Relationship Id="rId2" Type="http://schemas.openxmlformats.org/officeDocument/2006/relationships/hyperlink" Target="http://www.gcast.com/user" TargetMode="External"/><Relationship Id="rId1" Type="http://schemas.openxmlformats.org/officeDocument/2006/relationships/slideLayout" Target="../slideLayouts/slideLayout2.xml"/><Relationship Id="rId4" Type="http://schemas.openxmlformats.org/officeDocument/2006/relationships/hyperlink" Target="http://learninginhand.com/podcasting/ituneslinks.html"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hyperlink" Target="http://chatt.hdsb.ca/~magps/boylit/02B52C01-00009092.41/310508_101302_0.gif?src=.PNG"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bookosphere.net/podcast/podcast.mp3" TargetMode="External"/><Relationship Id="rId2" Type="http://schemas.openxmlformats.org/officeDocument/2006/relationships/hyperlink" Target="http://www.apsva.us/jamestown/site/default.asp" TargetMode="External"/><Relationship Id="rId1" Type="http://schemas.openxmlformats.org/officeDocument/2006/relationships/slideLayout" Target="../slideLayouts/slideLayout2.xml"/><Relationship Id="rId4" Type="http://schemas.openxmlformats.org/officeDocument/2006/relationships/hyperlink" Target="http://www.mpsomaha.org/willow/radio/listen.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podscope.com/" TargetMode="External"/><Relationship Id="rId7" Type="http://schemas.openxmlformats.org/officeDocument/2006/relationships/hyperlink" Target="http://recap.ltd.uk/podcasting/index.php" TargetMode="External"/><Relationship Id="rId2" Type="http://schemas.openxmlformats.org/officeDocument/2006/relationships/hyperlink" Target="http://www.apple.com/itunes/download/" TargetMode="External"/><Relationship Id="rId1" Type="http://schemas.openxmlformats.org/officeDocument/2006/relationships/slideLayout" Target="../slideLayouts/slideLayout2.xml"/><Relationship Id="rId6" Type="http://schemas.openxmlformats.org/officeDocument/2006/relationships/hyperlink" Target="http://learninginhand.com/podcasting/" TargetMode="External"/><Relationship Id="rId5" Type="http://schemas.openxmlformats.org/officeDocument/2006/relationships/hyperlink" Target="http://www.podcastalley.com/" TargetMode="External"/><Relationship Id="rId4" Type="http://schemas.openxmlformats.org/officeDocument/2006/relationships/hyperlink" Target="http://www.epnweb.org/" TargetMode="External"/></Relationships>
</file>

<file path=ppt/slides/_rels/slide51.xml.rels><?xml version="1.0" encoding="UTF-8" standalone="yes"?>
<Relationships xmlns="http://schemas.openxmlformats.org/package/2006/relationships"><Relationship Id="rId2" Type="http://schemas.openxmlformats.org/officeDocument/2006/relationships/hyperlink" Target="http://www.learninginhand.com/ipod/lessonplans.html"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hyperlink" Target="http://www.learninginhand.com/OurCity/resources.html" TargetMode="External"/><Relationship Id="rId1" Type="http://schemas.openxmlformats.org/officeDocument/2006/relationships/slideLayout" Target="../slideLayouts/slideLayout2.xml"/><Relationship Id="rId5" Type="http://schemas.openxmlformats.org/officeDocument/2006/relationships/hyperlink" Target="OmahaScript.pdf" TargetMode="External"/><Relationship Id="rId4" Type="http://schemas.openxmlformats.org/officeDocument/2006/relationships/hyperlink" Target="OurCity.pdf"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www.wordle.net/" TargetMode="External"/><Relationship Id="rId2" Type="http://schemas.openxmlformats.org/officeDocument/2006/relationships/hyperlink" Target="http://bighugelabs.com/flickr/" TargetMode="External"/><Relationship Id="rId1" Type="http://schemas.openxmlformats.org/officeDocument/2006/relationships/slideLayout" Target="../slideLayouts/slideLayout2.xml"/><Relationship Id="rId5" Type="http://schemas.openxmlformats.org/officeDocument/2006/relationships/hyperlink" Target="http://fotoflexer.com/" TargetMode="External"/><Relationship Id="rId4" Type="http://schemas.openxmlformats.org/officeDocument/2006/relationships/hyperlink" Target="http://www.picnik.com/" TargetMode="External"/></Relationships>
</file>

<file path=ppt/slides/_rels/slide5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SubscribingToPodcasts.docx" TargetMode="External"/><Relationship Id="rId2" Type="http://schemas.openxmlformats.org/officeDocument/2006/relationships/hyperlink" Target="RSS.doc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smtClean="0">
                <a:solidFill>
                  <a:srgbClr val="FF66CC"/>
                </a:solidFill>
              </a:rPr>
              <a:t>Podcasting In Education</a:t>
            </a:r>
          </a:p>
        </p:txBody>
      </p:sp>
      <p:sp>
        <p:nvSpPr>
          <p:cNvPr id="3" name="Subtitle 2"/>
          <p:cNvSpPr>
            <a:spLocks noGrp="1"/>
          </p:cNvSpPr>
          <p:nvPr>
            <p:ph type="subTitle" idx="1"/>
          </p:nvPr>
        </p:nvSpPr>
        <p:spPr>
          <a:xfrm>
            <a:off x="857224" y="5143512"/>
            <a:ext cx="7772400" cy="1409688"/>
          </a:xfrm>
        </p:spPr>
        <p:txBody>
          <a:bodyPr>
            <a:normAutofit/>
          </a:bodyPr>
          <a:lstStyle/>
          <a:p>
            <a:r>
              <a:rPr lang="en-US" dirty="0" smtClean="0"/>
              <a:t>Sandy Nightingale</a:t>
            </a:r>
          </a:p>
          <a:p>
            <a:r>
              <a:rPr lang="en-US" dirty="0" smtClean="0"/>
              <a:t>Laptop Leaders’ Academy </a:t>
            </a:r>
          </a:p>
          <a:p>
            <a:r>
              <a:rPr lang="en-US" dirty="0" smtClean="0"/>
              <a:t>June 1-3, 2009</a:t>
            </a:r>
          </a:p>
          <a:p>
            <a:endParaRPr lang="en-US" dirty="0"/>
          </a:p>
        </p:txBody>
      </p:sp>
      <p:pic>
        <p:nvPicPr>
          <p:cNvPr id="1026" name="Picture 2" descr="C:\Documents and Settings\sandy\Local Settings\Temporary Internet Files\Content.IE5\5XE2ZRQI\MCj04338630000[1].png"/>
          <p:cNvPicPr>
            <a:picLocks noChangeAspect="1" noChangeArrowheads="1"/>
          </p:cNvPicPr>
          <p:nvPr/>
        </p:nvPicPr>
        <p:blipFill>
          <a:blip r:embed="rId3"/>
          <a:srcRect/>
          <a:stretch>
            <a:fillRect/>
          </a:stretch>
        </p:blipFill>
        <p:spPr bwMode="auto">
          <a:xfrm>
            <a:off x="914400" y="304800"/>
            <a:ext cx="2819400" cy="2819400"/>
          </a:xfrm>
          <a:prstGeom prst="rect">
            <a:avLst/>
          </a:prstGeom>
          <a:noFill/>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66CC"/>
                </a:solidFill>
              </a:rPr>
              <a:t>Building 21st-Century Skills</a:t>
            </a:r>
            <a:br>
              <a:rPr lang="en-US" dirty="0" smtClean="0">
                <a:solidFill>
                  <a:srgbClr val="FF66CC"/>
                </a:solidFill>
              </a:rPr>
            </a:br>
            <a:endParaRPr lang="en-US" dirty="0">
              <a:solidFill>
                <a:srgbClr val="FF66CC"/>
              </a:solidFill>
            </a:endParaRPr>
          </a:p>
        </p:txBody>
      </p:sp>
      <p:sp>
        <p:nvSpPr>
          <p:cNvPr id="3" name="Content Placeholder 2"/>
          <p:cNvSpPr>
            <a:spLocks noGrp="1"/>
          </p:cNvSpPr>
          <p:nvPr>
            <p:ph idx="1"/>
          </p:nvPr>
        </p:nvSpPr>
        <p:spPr>
          <a:xfrm>
            <a:off x="914400" y="1905000"/>
            <a:ext cx="7772400" cy="4450560"/>
          </a:xfrm>
        </p:spPr>
        <p:txBody>
          <a:bodyPr>
            <a:normAutofit fontScale="77500" lnSpcReduction="20000"/>
          </a:bodyPr>
          <a:lstStyle/>
          <a:p>
            <a:r>
              <a:rPr lang="en-US" dirty="0" smtClean="0"/>
              <a:t>Creativity and inventive thinking</a:t>
            </a:r>
          </a:p>
          <a:p>
            <a:r>
              <a:rPr lang="en-US" dirty="0" smtClean="0"/>
              <a:t>Critical Thinking and Problem Solving</a:t>
            </a:r>
          </a:p>
          <a:p>
            <a:r>
              <a:rPr lang="en-US" dirty="0" smtClean="0"/>
              <a:t>Multiple intelligences</a:t>
            </a:r>
          </a:p>
          <a:p>
            <a:r>
              <a:rPr lang="en-US" dirty="0" smtClean="0"/>
              <a:t>Higher-order thinking (lessons learned)</a:t>
            </a:r>
          </a:p>
          <a:p>
            <a:r>
              <a:rPr lang="en-US" dirty="0" smtClean="0"/>
              <a:t>Information literacy</a:t>
            </a:r>
          </a:p>
          <a:p>
            <a:r>
              <a:rPr lang="en-US" dirty="0" smtClean="0"/>
              <a:t>Visual literacy</a:t>
            </a:r>
          </a:p>
          <a:p>
            <a:r>
              <a:rPr lang="en-US" dirty="0" smtClean="0"/>
              <a:t>Sound literacy</a:t>
            </a:r>
          </a:p>
          <a:p>
            <a:r>
              <a:rPr lang="en-US" dirty="0" smtClean="0"/>
              <a:t>Technical literacy</a:t>
            </a:r>
          </a:p>
          <a:p>
            <a:r>
              <a:rPr lang="en-US" dirty="0" smtClean="0"/>
              <a:t>Effective communication (oral, written, and digital)</a:t>
            </a:r>
          </a:p>
          <a:p>
            <a:r>
              <a:rPr lang="en-US" dirty="0" smtClean="0"/>
              <a:t>Teamwork and collaboration</a:t>
            </a:r>
          </a:p>
          <a:p>
            <a:r>
              <a:rPr lang="en-US" dirty="0" smtClean="0"/>
              <a:t>Project management</a:t>
            </a:r>
          </a:p>
          <a:p>
            <a:r>
              <a:rPr lang="en-US" dirty="0" smtClean="0"/>
              <a:t>Enduring understandings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66CC"/>
                </a:solidFill>
              </a:rPr>
              <a:t>Incorporates New Learning Environments</a:t>
            </a:r>
          </a:p>
        </p:txBody>
      </p:sp>
      <p:pic>
        <p:nvPicPr>
          <p:cNvPr id="4" name="Content Placeholder 3" descr="2008-02-01_0903.png"/>
          <p:cNvPicPr>
            <a:picLocks noGrp="1" noChangeAspect="1"/>
          </p:cNvPicPr>
          <p:nvPr>
            <p:ph idx="1"/>
          </p:nvPr>
        </p:nvPicPr>
        <p:blipFill>
          <a:blip r:embed="rId2">
            <a:duotone>
              <a:prstClr val="black"/>
              <a:schemeClr val="accent2">
                <a:tint val="45000"/>
                <a:satMod val="400000"/>
              </a:schemeClr>
            </a:duotone>
          </a:blip>
          <a:srcRect t="17610"/>
          <a:stretch>
            <a:fillRect/>
          </a:stretch>
        </p:blipFill>
        <p:spPr>
          <a:xfrm>
            <a:off x="457200" y="2362200"/>
            <a:ext cx="8381999" cy="4277989"/>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12064"/>
            <a:ext cx="7772400" cy="914400"/>
          </a:xfrm>
        </p:spPr>
        <p:txBody>
          <a:bodyPr/>
          <a:lstStyle/>
          <a:p>
            <a:r>
              <a:rPr lang="en-US" dirty="0" smtClean="0">
                <a:solidFill>
                  <a:srgbClr val="FF66CC"/>
                </a:solidFill>
              </a:rPr>
              <a:t>New Blooms Taxonomy</a:t>
            </a:r>
          </a:p>
        </p:txBody>
      </p:sp>
      <p:pic>
        <p:nvPicPr>
          <p:cNvPr id="4" name="Picture 2"/>
          <p:cNvPicPr>
            <a:picLocks noGrp="1" noChangeAspect="1" noChangeArrowheads="1"/>
          </p:cNvPicPr>
          <p:nvPr>
            <p:ph idx="1"/>
          </p:nvPr>
        </p:nvPicPr>
        <p:blipFill>
          <a:blip r:embed="rId2">
            <a:duotone>
              <a:prstClr val="black"/>
              <a:schemeClr val="bg2">
                <a:lumMod val="40000"/>
                <a:lumOff val="60000"/>
                <a:tint val="45000"/>
                <a:satMod val="400000"/>
              </a:schemeClr>
            </a:duotone>
          </a:blip>
          <a:srcRect/>
          <a:stretch>
            <a:fillRect/>
          </a:stretch>
        </p:blipFill>
        <p:spPr bwMode="auto">
          <a:xfrm>
            <a:off x="1219200" y="1295400"/>
            <a:ext cx="6858000" cy="5256578"/>
          </a:xfrm>
          <a:prstGeom prst="rect">
            <a:avLst/>
          </a:prstGeom>
          <a:noFill/>
          <a:ln w="9525">
            <a:noFill/>
            <a:miter lim="800000"/>
            <a:headEnd/>
            <a:tailEnd/>
          </a:ln>
          <a:effectLst/>
        </p:spPr>
      </p:pic>
      <p:sp>
        <p:nvSpPr>
          <p:cNvPr id="5" name="TextBox 4"/>
          <p:cNvSpPr txBox="1"/>
          <p:nvPr/>
        </p:nvSpPr>
        <p:spPr>
          <a:xfrm>
            <a:off x="2590800" y="1295400"/>
            <a:ext cx="3276600" cy="400110"/>
          </a:xfrm>
          <a:prstGeom prst="rect">
            <a:avLst/>
          </a:prstGeom>
          <a:noFill/>
        </p:spPr>
        <p:txBody>
          <a:bodyPr wrap="square" rtlCol="0">
            <a:spAutoFit/>
          </a:bodyPr>
          <a:lstStyle/>
          <a:p>
            <a:pPr algn="ctr"/>
            <a:r>
              <a:rPr lang="en-US" sz="2000" b="1" dirty="0" smtClean="0">
                <a:solidFill>
                  <a:schemeClr val="bg2">
                    <a:lumMod val="20000"/>
                    <a:lumOff val="80000"/>
                  </a:schemeClr>
                </a:solidFill>
              </a:rPr>
              <a:t>Higher-Order</a:t>
            </a:r>
            <a:r>
              <a:rPr lang="en-US" sz="2000" b="1" dirty="0" smtClean="0"/>
              <a:t> </a:t>
            </a:r>
            <a:r>
              <a:rPr lang="en-US" sz="2000" b="1" dirty="0" smtClean="0">
                <a:solidFill>
                  <a:schemeClr val="bg2">
                    <a:lumMod val="20000"/>
                    <a:lumOff val="80000"/>
                  </a:schemeClr>
                </a:solidFill>
              </a:rPr>
              <a:t>Thinking Skills</a:t>
            </a:r>
            <a:endParaRPr lang="en-US" sz="2000" b="1" dirty="0">
              <a:solidFill>
                <a:schemeClr val="bg2">
                  <a:lumMod val="20000"/>
                  <a:lumOff val="80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66CC"/>
                </a:solidFill>
              </a:rPr>
              <a:t>Hardware Requirements</a:t>
            </a:r>
          </a:p>
        </p:txBody>
      </p:sp>
      <p:sp>
        <p:nvSpPr>
          <p:cNvPr id="3" name="Content Placeholder 2"/>
          <p:cNvSpPr>
            <a:spLocks noGrp="1"/>
          </p:cNvSpPr>
          <p:nvPr>
            <p:ph idx="1"/>
          </p:nvPr>
        </p:nvSpPr>
        <p:spPr/>
        <p:txBody>
          <a:bodyPr/>
          <a:lstStyle/>
          <a:p>
            <a:r>
              <a:rPr lang="en-US" dirty="0" smtClean="0"/>
              <a:t>Computer with Internet access</a:t>
            </a:r>
          </a:p>
          <a:p>
            <a:r>
              <a:rPr lang="en-US" dirty="0" smtClean="0"/>
              <a:t>USB microphone</a:t>
            </a:r>
            <a:endParaRPr lang="en-US" dirty="0"/>
          </a:p>
        </p:txBody>
      </p:sp>
      <p:pic>
        <p:nvPicPr>
          <p:cNvPr id="4" name="Picture 3" descr="http://www.ilounge.com/assets/images/features_podcastc/image2.jpg"/>
          <p:cNvPicPr/>
          <p:nvPr/>
        </p:nvPicPr>
        <p:blipFill>
          <a:blip r:embed="rId2">
            <a:clrChange>
              <a:clrFrom>
                <a:srgbClr val="FFFFFF"/>
              </a:clrFrom>
              <a:clrTo>
                <a:srgbClr val="FFFFFF">
                  <a:alpha val="0"/>
                </a:srgbClr>
              </a:clrTo>
            </a:clrChange>
          </a:blip>
          <a:srcRect/>
          <a:stretch>
            <a:fillRect/>
          </a:stretch>
        </p:blipFill>
        <p:spPr bwMode="auto">
          <a:xfrm>
            <a:off x="2514600" y="2819400"/>
            <a:ext cx="3476625" cy="3714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66CC"/>
                </a:solidFill>
              </a:rPr>
              <a:t>The Microphone</a:t>
            </a:r>
            <a:endParaRPr lang="en-US" dirty="0">
              <a:solidFill>
                <a:srgbClr val="FF66CC"/>
              </a:solidFill>
            </a:endParaRPr>
          </a:p>
        </p:txBody>
      </p:sp>
      <p:sp>
        <p:nvSpPr>
          <p:cNvPr id="3" name="Content Placeholder 2"/>
          <p:cNvSpPr>
            <a:spLocks noGrp="1"/>
          </p:cNvSpPr>
          <p:nvPr>
            <p:ph idx="1"/>
          </p:nvPr>
        </p:nvSpPr>
        <p:spPr/>
        <p:txBody>
          <a:bodyPr>
            <a:normAutofit fontScale="92500"/>
          </a:bodyPr>
          <a:lstStyle/>
          <a:p>
            <a:r>
              <a:rPr lang="en-US" dirty="0" smtClean="0"/>
              <a:t>The microphone is the most important element in the recording chain, other than your voice - the way listeners hear your voice is greatly affected by the quality of your mike. </a:t>
            </a:r>
          </a:p>
          <a:p>
            <a:r>
              <a:rPr lang="en-US" dirty="0" smtClean="0"/>
              <a:t>You don’t need to spend a lot for a mike</a:t>
            </a:r>
          </a:p>
          <a:p>
            <a:pPr lvl="1"/>
            <a:r>
              <a:rPr lang="en-US" dirty="0" smtClean="0"/>
              <a:t>Many podcasters use USB headsets that are designed for both voice chats and recording.</a:t>
            </a:r>
          </a:p>
          <a:p>
            <a:pPr lvl="1"/>
            <a:r>
              <a:rPr lang="en-US" u="sng" dirty="0" smtClean="0">
                <a:hlinkClick r:id="rId2"/>
              </a:rPr>
              <a:t>Logitech</a:t>
            </a:r>
            <a:r>
              <a:rPr lang="en-US" dirty="0" smtClean="0"/>
              <a:t> has an excellent line of USB headsets that range up to $50 in price, each with noise-cancelling microphones, which help filter out the ambient noise in your room or outside the windows. </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66CC"/>
                </a:solidFill>
              </a:rPr>
              <a:t>Software</a:t>
            </a:r>
            <a:r>
              <a:rPr lang="en-US" dirty="0" smtClean="0"/>
              <a:t> </a:t>
            </a:r>
            <a:r>
              <a:rPr lang="en-US" dirty="0" smtClean="0">
                <a:solidFill>
                  <a:srgbClr val="FF66CC"/>
                </a:solidFill>
              </a:rPr>
              <a:t>Requirements</a:t>
            </a:r>
            <a:endParaRPr lang="en-US" dirty="0">
              <a:solidFill>
                <a:srgbClr val="FF66CC"/>
              </a:solidFill>
            </a:endParaRPr>
          </a:p>
        </p:txBody>
      </p:sp>
      <p:sp>
        <p:nvSpPr>
          <p:cNvPr id="3" name="Content Placeholder 2"/>
          <p:cNvSpPr>
            <a:spLocks noGrp="1"/>
          </p:cNvSpPr>
          <p:nvPr>
            <p:ph idx="1"/>
          </p:nvPr>
        </p:nvSpPr>
        <p:spPr/>
        <p:txBody>
          <a:bodyPr>
            <a:normAutofit fontScale="92500"/>
          </a:bodyPr>
          <a:lstStyle/>
          <a:p>
            <a:r>
              <a:rPr lang="en-US" b="1" dirty="0" smtClean="0"/>
              <a:t>Recording Software</a:t>
            </a:r>
            <a:r>
              <a:rPr lang="en-US" dirty="0" smtClean="0"/>
              <a:t> </a:t>
            </a:r>
          </a:p>
          <a:p>
            <a:pPr lvl="1"/>
            <a:r>
              <a:rPr lang="en-US" dirty="0" smtClean="0"/>
              <a:t>One of the most popular programs among podcasters is </a:t>
            </a:r>
            <a:r>
              <a:rPr lang="en-US" u="sng" dirty="0" smtClean="0">
                <a:hlinkClick r:id="rId2"/>
              </a:rPr>
              <a:t>Audacity</a:t>
            </a:r>
            <a:r>
              <a:rPr lang="en-US" dirty="0" smtClean="0"/>
              <a:t>, which can record, edit and post-process your audio. It has several advantages:</a:t>
            </a:r>
          </a:p>
          <a:p>
            <a:pPr lvl="2"/>
            <a:r>
              <a:rPr lang="en-US" dirty="0" smtClean="0"/>
              <a:t> It is multi-platform (Windows 98 and later, Mac OS 9 and X, and Linux)</a:t>
            </a:r>
          </a:p>
          <a:p>
            <a:pPr lvl="2"/>
            <a:r>
              <a:rPr lang="en-US" dirty="0" smtClean="0"/>
              <a:t>It’s free.</a:t>
            </a:r>
          </a:p>
          <a:p>
            <a:pPr lvl="2"/>
            <a:r>
              <a:rPr lang="en-US" dirty="0" smtClean="0"/>
              <a:t>It’s easy.</a:t>
            </a:r>
          </a:p>
          <a:p>
            <a:pPr lvl="3"/>
            <a:r>
              <a:rPr lang="en-US" dirty="0" smtClean="0"/>
              <a:t>Podcasters can record their shows, edit their recordings, and combine other recordings (such as intros, jingles or music, sometimes made with other programs) to create finished shows. </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shade val="100000"/>
                <a:satMod val="150000"/>
              </a:schemeClr>
            </a:gs>
            <a:gs pos="65000">
              <a:schemeClr val="bg1">
                <a:shade val="90000"/>
                <a:satMod val="375000"/>
              </a:schemeClr>
            </a:gs>
            <a:gs pos="100000">
              <a:schemeClr val="bg2">
                <a:tint val="88000"/>
                <a:satMod val="40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66CC"/>
                </a:solidFill>
              </a:rPr>
              <a:t>Phases of Podcasting</a:t>
            </a:r>
            <a:endParaRPr lang="en-US" dirty="0">
              <a:solidFill>
                <a:srgbClr val="FF66CC"/>
              </a:solidFill>
            </a:endParaRPr>
          </a:p>
        </p:txBody>
      </p:sp>
      <p:sp>
        <p:nvSpPr>
          <p:cNvPr id="3" name="Content Placeholder 2"/>
          <p:cNvSpPr>
            <a:spLocks noGrp="1"/>
          </p:cNvSpPr>
          <p:nvPr>
            <p:ph idx="1"/>
          </p:nvPr>
        </p:nvSpPr>
        <p:spPr/>
        <p:txBody>
          <a:bodyPr>
            <a:normAutofit/>
          </a:bodyPr>
          <a:lstStyle/>
          <a:p>
            <a:r>
              <a:rPr lang="en-US" dirty="0" smtClean="0"/>
              <a:t>Planning/Preproduction!</a:t>
            </a:r>
          </a:p>
          <a:p>
            <a:r>
              <a:rPr lang="en-US" dirty="0" smtClean="0"/>
              <a:t>Recording</a:t>
            </a:r>
          </a:p>
          <a:p>
            <a:r>
              <a:rPr lang="en-US" dirty="0" smtClean="0"/>
              <a:t>Editing</a:t>
            </a:r>
          </a:p>
          <a:p>
            <a:r>
              <a:rPr lang="en-US" dirty="0" smtClean="0"/>
              <a:t>Publishing</a:t>
            </a:r>
          </a:p>
          <a:p>
            <a:pPr>
              <a:buNone/>
            </a:pPr>
            <a:endParaRPr lang="en-US" dirty="0"/>
          </a:p>
        </p:txBody>
      </p:sp>
      <p:pic>
        <p:nvPicPr>
          <p:cNvPr id="1028" name="Picture 4" descr="C:\Documents and Settings\sandy\Local Settings\Temporary Internet Files\Content.IE5\QR24U6PB\MCj03826130000[1].jpg"/>
          <p:cNvPicPr>
            <a:picLocks noChangeAspect="1" noChangeArrowheads="1"/>
          </p:cNvPicPr>
          <p:nvPr/>
        </p:nvPicPr>
        <p:blipFill>
          <a:blip r:embed="rId3" cstate="print"/>
          <a:srcRect/>
          <a:stretch>
            <a:fillRect/>
          </a:stretch>
        </p:blipFill>
        <p:spPr bwMode="auto">
          <a:xfrm>
            <a:off x="838200" y="5108448"/>
            <a:ext cx="1295400" cy="1295400"/>
          </a:xfrm>
          <a:prstGeom prst="rect">
            <a:avLst/>
          </a:prstGeom>
          <a:ln w="228600" cap="sq" cmpd="thickThin">
            <a:solidFill>
              <a:srgbClr val="000000"/>
            </a:solidFill>
            <a:prstDash val="solid"/>
            <a:miter lim="800000"/>
          </a:ln>
          <a:effectLst>
            <a:innerShdw blurRad="76200">
              <a:srgbClr val="000000"/>
            </a:innerShdw>
          </a:effectLst>
        </p:spPr>
      </p:pic>
      <p:pic>
        <p:nvPicPr>
          <p:cNvPr id="7" name="Picture 2" descr="C:\Documents and Settings\sandy\Local Settings\Temporary Internet Files\Content.IE5\5XE2ZRQI\MCj04338630000[1].png"/>
          <p:cNvPicPr>
            <a:picLocks noChangeAspect="1" noChangeArrowheads="1"/>
          </p:cNvPicPr>
          <p:nvPr/>
        </p:nvPicPr>
        <p:blipFill>
          <a:blip r:embed="rId4"/>
          <a:srcRect/>
          <a:stretch>
            <a:fillRect/>
          </a:stretch>
        </p:blipFill>
        <p:spPr bwMode="auto">
          <a:xfrm>
            <a:off x="4901184" y="5105400"/>
            <a:ext cx="1298448" cy="1298448"/>
          </a:xfrm>
          <a:prstGeom prst="rect">
            <a:avLst/>
          </a:prstGeom>
          <a:ln w="228600" cap="sq" cmpd="thickThin">
            <a:solidFill>
              <a:srgbClr val="000000"/>
            </a:solidFill>
            <a:prstDash val="solid"/>
            <a:miter lim="800000"/>
          </a:ln>
          <a:effectLst>
            <a:innerShdw blurRad="76200">
              <a:srgbClr val="000000"/>
            </a:innerShdw>
          </a:effectLst>
        </p:spPr>
      </p:pic>
      <p:pic>
        <p:nvPicPr>
          <p:cNvPr id="1030" name="Picture 6" descr="C:\Documents and Settings\sandy\Local Settings\Temporary Internet Files\Content.IE5\QR24U6PB\MCj04326500000[1].png"/>
          <p:cNvPicPr>
            <a:picLocks noChangeAspect="1" noChangeArrowheads="1"/>
          </p:cNvPicPr>
          <p:nvPr/>
        </p:nvPicPr>
        <p:blipFill>
          <a:blip r:embed="rId5"/>
          <a:srcRect/>
          <a:stretch>
            <a:fillRect/>
          </a:stretch>
        </p:blipFill>
        <p:spPr bwMode="auto">
          <a:xfrm>
            <a:off x="2868168" y="5105400"/>
            <a:ext cx="1298448" cy="1298448"/>
          </a:xfrm>
          <a:prstGeom prst="rect">
            <a:avLst/>
          </a:prstGeom>
          <a:ln w="228600" cap="sq" cmpd="thickThin">
            <a:solidFill>
              <a:srgbClr val="000000"/>
            </a:solidFill>
            <a:prstDash val="solid"/>
            <a:miter lim="800000"/>
          </a:ln>
          <a:effectLst>
            <a:innerShdw blurRad="76200">
              <a:srgbClr val="000000"/>
            </a:innerShdw>
          </a:effectLst>
        </p:spPr>
      </p:pic>
      <p:pic>
        <p:nvPicPr>
          <p:cNvPr id="1032" name="Picture 8" descr="C:\Documents and Settings\sandy\Local Settings\Temporary Internet Files\Content.IE5\DODDH3YL\MPj04372650000[1].jpg"/>
          <p:cNvPicPr>
            <a:picLocks noChangeArrowheads="1"/>
          </p:cNvPicPr>
          <p:nvPr/>
        </p:nvPicPr>
        <p:blipFill>
          <a:blip r:embed="rId6" cstate="print"/>
          <a:srcRect/>
          <a:stretch>
            <a:fillRect/>
          </a:stretch>
        </p:blipFill>
        <p:spPr bwMode="auto">
          <a:xfrm>
            <a:off x="6934200" y="5105400"/>
            <a:ext cx="1298448" cy="1298448"/>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66CC"/>
                </a:solidFill>
              </a:rPr>
              <a:t>Planning/Preproduction</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Decide on Topic</a:t>
            </a:r>
          </a:p>
          <a:p>
            <a:r>
              <a:rPr lang="en-US" dirty="0" smtClean="0"/>
              <a:t>Decide on Audience and Length of podcast</a:t>
            </a:r>
          </a:p>
          <a:p>
            <a:r>
              <a:rPr lang="en-US" dirty="0" smtClean="0"/>
              <a:t>Format of the podcast</a:t>
            </a:r>
          </a:p>
          <a:p>
            <a:pPr lvl="1"/>
            <a:r>
              <a:rPr lang="en-US" dirty="0" smtClean="0"/>
              <a:t>Who will be heard in the recording?</a:t>
            </a:r>
          </a:p>
          <a:p>
            <a:pPr lvl="1"/>
            <a:r>
              <a:rPr lang="en-US" dirty="0" smtClean="0"/>
              <a:t>Should you have a host?</a:t>
            </a:r>
          </a:p>
          <a:p>
            <a:pPr lvl="1"/>
            <a:r>
              <a:rPr lang="en-US" dirty="0" smtClean="0"/>
              <a:t>What segments will you  have in the show?</a:t>
            </a:r>
          </a:p>
          <a:p>
            <a:pPr lvl="2"/>
            <a:r>
              <a:rPr lang="en-US" dirty="0" smtClean="0">
                <a:hlinkClick r:id="rId3" action="ppaction://hlinkfile"/>
              </a:rPr>
              <a:t>Radio WillowWeb segment planning sheets</a:t>
            </a:r>
            <a:endParaRPr lang="en-US" dirty="0" smtClean="0"/>
          </a:p>
          <a:p>
            <a:pPr lvl="2"/>
            <a:r>
              <a:rPr lang="en-US" dirty="0" smtClean="0">
                <a:hlinkClick r:id="rId4"/>
              </a:rPr>
              <a:t>Segment Resources for Writers</a:t>
            </a:r>
            <a:endParaRPr lang="en-US" dirty="0" smtClean="0"/>
          </a:p>
          <a:p>
            <a:r>
              <a:rPr lang="en-US" dirty="0" smtClean="0"/>
              <a:t>How often will the podcast be updated?</a:t>
            </a:r>
          </a:p>
          <a:p>
            <a:r>
              <a:rPr lang="en-US" dirty="0" smtClean="0"/>
              <a:t>Create Script or Outline- </a:t>
            </a:r>
            <a:r>
              <a:rPr lang="en-US" dirty="0" smtClean="0">
                <a:hlinkClick r:id="rId5" action="ppaction://hlinkfile"/>
              </a:rPr>
              <a:t>sample script</a:t>
            </a:r>
            <a:endParaRPr lang="en-US" dirty="0" smtClean="0"/>
          </a:p>
          <a:p>
            <a:r>
              <a:rPr lang="en-US" dirty="0" smtClean="0"/>
              <a:t>Name your podcast. The more creative,</a:t>
            </a:r>
            <a:br>
              <a:rPr lang="en-US" dirty="0" smtClean="0"/>
            </a:br>
            <a:r>
              <a:rPr lang="en-US" dirty="0" smtClean="0"/>
              <a:t> the better!</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772400" cy="914400"/>
          </a:xfrm>
        </p:spPr>
        <p:txBody>
          <a:bodyPr/>
          <a:lstStyle/>
          <a:p>
            <a:r>
              <a:rPr lang="en-US" dirty="0" smtClean="0">
                <a:solidFill>
                  <a:srgbClr val="FF66CC"/>
                </a:solidFill>
              </a:rPr>
              <a:t>Developing a Slogan</a:t>
            </a:r>
          </a:p>
        </p:txBody>
      </p:sp>
      <p:sp>
        <p:nvSpPr>
          <p:cNvPr id="3" name="Content Placeholder 2"/>
          <p:cNvSpPr>
            <a:spLocks noGrp="1"/>
          </p:cNvSpPr>
          <p:nvPr>
            <p:ph idx="1"/>
          </p:nvPr>
        </p:nvSpPr>
        <p:spPr/>
        <p:txBody>
          <a:bodyPr>
            <a:normAutofit fontScale="85000" lnSpcReduction="20000"/>
          </a:bodyPr>
          <a:lstStyle/>
          <a:p>
            <a:r>
              <a:rPr lang="en-US" dirty="0" smtClean="0"/>
              <a:t>Our City Podcast: “Learn about places from the kids who live there.”</a:t>
            </a:r>
          </a:p>
          <a:p>
            <a:r>
              <a:rPr lang="en-US" dirty="0" smtClean="0"/>
              <a:t>Radio WillowWeb: “Radio for Kids, by Kids.”</a:t>
            </a:r>
          </a:p>
          <a:p>
            <a:r>
              <a:rPr lang="en-US" dirty="0" smtClean="0"/>
              <a:t>Grammar Girls: “Friendly tips to improve your writing.”</a:t>
            </a:r>
          </a:p>
          <a:p>
            <a:r>
              <a:rPr lang="en-US" dirty="0" smtClean="0"/>
              <a:t>This Week in Tech: “</a:t>
            </a:r>
            <a:r>
              <a:rPr lang="en-US" dirty="0" err="1" smtClean="0"/>
              <a:t>Netcasts</a:t>
            </a:r>
            <a:r>
              <a:rPr lang="en-US" dirty="0" smtClean="0"/>
              <a:t> you love from people you trust.”</a:t>
            </a:r>
          </a:p>
          <a:p>
            <a:r>
              <a:rPr lang="en-US" dirty="0" err="1" smtClean="0"/>
              <a:t>TravelCommons</a:t>
            </a:r>
            <a:r>
              <a:rPr lang="en-US" dirty="0" smtClean="0"/>
              <a:t>: “More about the journey than the destination.”</a:t>
            </a:r>
          </a:p>
          <a:p>
            <a:r>
              <a:rPr lang="en-US" dirty="0" smtClean="0"/>
              <a:t>Sticks and String: “A podcast by an Australian bloke who knits.”</a:t>
            </a:r>
          </a:p>
          <a:p>
            <a:r>
              <a:rPr lang="en-US" dirty="0" smtClean="0"/>
              <a:t>The Mr. Brown Show: “Don’t let your next family gathering be your funeral.”</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66CC"/>
                </a:solidFill>
              </a:rPr>
              <a:t>Student Safety</a:t>
            </a:r>
          </a:p>
        </p:txBody>
      </p:sp>
      <p:sp>
        <p:nvSpPr>
          <p:cNvPr id="3" name="Content Placeholder 2"/>
          <p:cNvSpPr>
            <a:spLocks noGrp="1"/>
          </p:cNvSpPr>
          <p:nvPr>
            <p:ph idx="1"/>
          </p:nvPr>
        </p:nvSpPr>
        <p:spPr>
          <a:xfrm>
            <a:off x="914400" y="1905000"/>
            <a:ext cx="7772400" cy="4450560"/>
          </a:xfrm>
        </p:spPr>
        <p:txBody>
          <a:bodyPr>
            <a:normAutofit fontScale="92500" lnSpcReduction="10000"/>
          </a:bodyPr>
          <a:lstStyle/>
          <a:p>
            <a:r>
              <a:rPr lang="en-US" dirty="0" smtClean="0"/>
              <a:t>Establish a rule for your students to provide personal safety that no last names are to be used.  </a:t>
            </a:r>
          </a:p>
          <a:p>
            <a:r>
              <a:rPr lang="en-US" dirty="0" smtClean="0"/>
              <a:t>If they like try using pseudo names, something like "DJ Toad", this can add another level of fun. </a:t>
            </a:r>
          </a:p>
          <a:p>
            <a:r>
              <a:rPr lang="en-US" dirty="0" smtClean="0"/>
              <a:t> Also make sure the students don't give any details that reveal their schedules, for example, if they ride their bike down a certain street, or even if they wear particular clothing.  </a:t>
            </a:r>
          </a:p>
          <a:p>
            <a:r>
              <a:rPr lang="en-US" dirty="0" smtClean="0"/>
              <a:t>Parental Permission for posting podcasts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66CC"/>
                </a:solidFill>
              </a:rPr>
              <a:t>What is a Podcast?</a:t>
            </a:r>
            <a:endParaRPr lang="en-US" dirty="0"/>
          </a:p>
        </p:txBody>
      </p:sp>
      <p:sp>
        <p:nvSpPr>
          <p:cNvPr id="3" name="Content Placeholder 2"/>
          <p:cNvSpPr>
            <a:spLocks noGrp="1"/>
          </p:cNvSpPr>
          <p:nvPr>
            <p:ph idx="1"/>
          </p:nvPr>
        </p:nvSpPr>
        <p:spPr/>
        <p:txBody>
          <a:bodyPr/>
          <a:lstStyle/>
          <a:p>
            <a:r>
              <a:rPr lang="en-US" dirty="0" smtClean="0"/>
              <a:t>What! A podcast? I know what you're thinking. Sounds complicated. Sounds expensive. Sounds, well, technical.</a:t>
            </a:r>
          </a:p>
          <a:p>
            <a:r>
              <a:rPr lang="en-US" dirty="0" smtClean="0"/>
              <a:t>The truth is, creating or listening to podcasts or watching </a:t>
            </a:r>
            <a:r>
              <a:rPr lang="en-US" dirty="0" err="1" smtClean="0"/>
              <a:t>videocasts</a:t>
            </a:r>
            <a:r>
              <a:rPr lang="en-US" dirty="0" smtClean="0"/>
              <a:t> in your classroom couldn't be easier--or cheaper.</a:t>
            </a:r>
          </a:p>
          <a:p>
            <a:r>
              <a:rPr lang="en-US" dirty="0" smtClean="0"/>
              <a:t> If you have a computer, a microphone, and an Internet connection, you already have all the equipment you need.</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66CC"/>
                </a:solidFill>
              </a:rPr>
              <a:t>Typical Script</a:t>
            </a:r>
            <a:endParaRPr lang="en-US" dirty="0">
              <a:solidFill>
                <a:srgbClr val="FF66CC"/>
              </a:solidFill>
            </a:endParaRPr>
          </a:p>
        </p:txBody>
      </p:sp>
      <p:sp>
        <p:nvSpPr>
          <p:cNvPr id="3" name="Content Placeholder 2"/>
          <p:cNvSpPr>
            <a:spLocks noGrp="1"/>
          </p:cNvSpPr>
          <p:nvPr>
            <p:ph idx="1"/>
          </p:nvPr>
        </p:nvSpPr>
        <p:spPr>
          <a:xfrm>
            <a:off x="914400" y="1295400"/>
            <a:ext cx="7772400" cy="4783948"/>
          </a:xfrm>
        </p:spPr>
        <p:txBody>
          <a:bodyPr>
            <a:normAutofit fontScale="25000" lnSpcReduction="20000"/>
          </a:bodyPr>
          <a:lstStyle/>
          <a:p>
            <a:pPr>
              <a:buNone/>
            </a:pPr>
            <a:endParaRPr lang="en-US" dirty="0" smtClean="0"/>
          </a:p>
          <a:p>
            <a:r>
              <a:rPr lang="en-US" sz="9600" dirty="0" smtClean="0"/>
              <a:t>Intro music jingle (repeat for each show so listeners identify the jingle with your show) 15-20 seconds</a:t>
            </a:r>
          </a:p>
          <a:p>
            <a:r>
              <a:rPr lang="en-US" sz="9600" dirty="0" smtClean="0"/>
              <a:t>Introduction: Welcome to the NAME OF YOUR PODCAST. This is your host, YOUR NAME. Maybe share a brief motto. Provide a quick overview of some of the topics that will be discussed, any guests that might be on the show. 30-60 seconds</a:t>
            </a:r>
          </a:p>
          <a:p>
            <a:r>
              <a:rPr lang="en-US" sz="9600" dirty="0" smtClean="0"/>
              <a:t>Segment 1 (1-2 minutes)</a:t>
            </a:r>
          </a:p>
          <a:p>
            <a:r>
              <a:rPr lang="en-US" sz="9600" dirty="0" smtClean="0"/>
              <a:t>Segment 2(1-2 minutes)</a:t>
            </a:r>
          </a:p>
          <a:p>
            <a:r>
              <a:rPr lang="en-US" sz="9600" dirty="0" smtClean="0"/>
              <a:t>Segment 3 (1-2 minutes)</a:t>
            </a:r>
          </a:p>
          <a:p>
            <a:r>
              <a:rPr lang="en-US" sz="9600" dirty="0" smtClean="0"/>
              <a:t>Closing Remarks (30-60 seconds)</a:t>
            </a:r>
          </a:p>
          <a:p>
            <a:pPr lvl="1"/>
            <a:r>
              <a:rPr lang="en-US" sz="8000" dirty="0" smtClean="0"/>
              <a:t> Be sure to thank the audience for listening, thank guests, and briefly share the topic for the next show</a:t>
            </a:r>
          </a:p>
          <a:p>
            <a:r>
              <a:rPr lang="en-US" sz="9600" dirty="0" smtClean="0"/>
              <a:t>Closing music jingle (suggest same as Intro music jingle) 15-20 seconds</a:t>
            </a:r>
            <a:endParaRPr lang="en-US" sz="96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66CC"/>
                </a:solidFill>
              </a:rPr>
              <a:t>Production</a:t>
            </a:r>
          </a:p>
        </p:txBody>
      </p:sp>
      <p:sp>
        <p:nvSpPr>
          <p:cNvPr id="3" name="Content Placeholder 2"/>
          <p:cNvSpPr>
            <a:spLocks noGrp="1"/>
          </p:cNvSpPr>
          <p:nvPr>
            <p:ph idx="1"/>
          </p:nvPr>
        </p:nvSpPr>
        <p:spPr/>
        <p:txBody>
          <a:bodyPr>
            <a:normAutofit fontScale="92500" lnSpcReduction="10000"/>
          </a:bodyPr>
          <a:lstStyle/>
          <a:p>
            <a:r>
              <a:rPr lang="en-US" dirty="0" smtClean="0"/>
              <a:t>Recording</a:t>
            </a:r>
          </a:p>
          <a:p>
            <a:pPr lvl="1"/>
            <a:r>
              <a:rPr lang="en-US" dirty="0" smtClean="0"/>
              <a:t>Practice Makes Perfect</a:t>
            </a:r>
          </a:p>
          <a:p>
            <a:pPr lvl="1"/>
            <a:r>
              <a:rPr lang="en-GB" dirty="0" smtClean="0"/>
              <a:t>Keep the mike quite close to your mouth</a:t>
            </a:r>
          </a:p>
          <a:p>
            <a:pPr lvl="1"/>
            <a:r>
              <a:rPr lang="en-GB" dirty="0" smtClean="0"/>
              <a:t>Speak slowly and take pauses to breathe</a:t>
            </a:r>
          </a:p>
          <a:p>
            <a:pPr lvl="1"/>
            <a:r>
              <a:rPr lang="en-GB" dirty="0" smtClean="0"/>
              <a:t>Speak clearly and vary the tone</a:t>
            </a:r>
          </a:p>
          <a:p>
            <a:pPr lvl="1"/>
            <a:r>
              <a:rPr lang="en-GB" dirty="0" smtClean="0"/>
              <a:t>Hold paper still because the mike picks up the sound of rustling paper</a:t>
            </a:r>
          </a:p>
          <a:p>
            <a:pPr lvl="1"/>
            <a:r>
              <a:rPr lang="en-GB" dirty="0" smtClean="0"/>
              <a:t>It’s best if students record short portions of audio at a time. There will be fewer mistakes and re-recordings. When the portions are played right after another, the listener won’t realize that some things were recorded separately.</a:t>
            </a:r>
            <a:endParaRPr lang="en-US" dirty="0" smtClean="0"/>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66CC"/>
                </a:solidFill>
              </a:rPr>
              <a:t>Recording</a:t>
            </a:r>
          </a:p>
        </p:txBody>
      </p:sp>
      <p:sp>
        <p:nvSpPr>
          <p:cNvPr id="3" name="Content Placeholder 2"/>
          <p:cNvSpPr>
            <a:spLocks noGrp="1"/>
          </p:cNvSpPr>
          <p:nvPr>
            <p:ph idx="1"/>
          </p:nvPr>
        </p:nvSpPr>
        <p:spPr/>
        <p:txBody>
          <a:bodyPr/>
          <a:lstStyle/>
          <a:p>
            <a:r>
              <a:rPr lang="en-US" b="1" dirty="0" smtClean="0"/>
              <a:t>Do...</a:t>
            </a:r>
          </a:p>
          <a:p>
            <a:pPr lvl="1"/>
            <a:r>
              <a:rPr lang="en-US" dirty="0" smtClean="0"/>
              <a:t>Enunciate clearly.</a:t>
            </a:r>
          </a:p>
          <a:p>
            <a:pPr lvl="1"/>
            <a:r>
              <a:rPr lang="en-US" dirty="0" smtClean="0"/>
              <a:t>Speak at a normal volume.</a:t>
            </a:r>
          </a:p>
          <a:p>
            <a:pPr lvl="1"/>
            <a:r>
              <a:rPr lang="en-US" dirty="0" smtClean="0"/>
              <a:t>Practice, practice, practice!</a:t>
            </a:r>
          </a:p>
          <a:p>
            <a:pPr lvl="1"/>
            <a:r>
              <a:rPr lang="en-US" dirty="0" smtClean="0"/>
              <a:t>Reduce background noise.</a:t>
            </a:r>
          </a:p>
          <a:p>
            <a:pPr lvl="1"/>
            <a:r>
              <a:rPr lang="en-US" dirty="0" smtClean="0"/>
              <a:t>Pause recording to take short breaks.</a:t>
            </a:r>
          </a:p>
          <a:p>
            <a:pPr lvl="1"/>
            <a:r>
              <a:rPr lang="en-US" dirty="0" smtClean="0"/>
              <a:t>Smile while speaking!</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66CC"/>
                </a:solidFill>
              </a:rPr>
              <a:t>Recording</a:t>
            </a:r>
            <a:endParaRPr lang="en-US" dirty="0">
              <a:solidFill>
                <a:srgbClr val="FF66CC"/>
              </a:solidFill>
            </a:endParaRPr>
          </a:p>
        </p:txBody>
      </p:sp>
      <p:sp>
        <p:nvSpPr>
          <p:cNvPr id="3" name="Content Placeholder 2"/>
          <p:cNvSpPr>
            <a:spLocks noGrp="1"/>
          </p:cNvSpPr>
          <p:nvPr>
            <p:ph idx="1"/>
          </p:nvPr>
        </p:nvSpPr>
        <p:spPr/>
        <p:txBody>
          <a:bodyPr/>
          <a:lstStyle/>
          <a:p>
            <a:r>
              <a:rPr lang="en-US" b="1" dirty="0" smtClean="0"/>
              <a:t>Don’t...</a:t>
            </a:r>
          </a:p>
          <a:p>
            <a:pPr lvl="1"/>
            <a:r>
              <a:rPr lang="en-US" dirty="0" smtClean="0"/>
              <a:t>Talk too quickly.</a:t>
            </a:r>
          </a:p>
          <a:p>
            <a:pPr lvl="1"/>
            <a:r>
              <a:rPr lang="en-US" dirty="0" smtClean="0"/>
              <a:t>Drop off the ends of words.</a:t>
            </a:r>
          </a:p>
          <a:p>
            <a:pPr lvl="1"/>
            <a:r>
              <a:rPr lang="en-US" dirty="0" smtClean="0"/>
              <a:t>Try to sound like a radio D.J.</a:t>
            </a:r>
          </a:p>
          <a:p>
            <a:pPr lvl="1"/>
            <a:r>
              <a:rPr lang="en-US" dirty="0" smtClean="0"/>
              <a:t>Pop </a:t>
            </a:r>
            <a:r>
              <a:rPr lang="en-US" dirty="0" err="1" smtClean="0"/>
              <a:t>p’s</a:t>
            </a:r>
            <a:r>
              <a:rPr lang="en-US" dirty="0" smtClean="0"/>
              <a:t> into the microphone.</a:t>
            </a:r>
          </a:p>
          <a:p>
            <a:pPr lvl="1"/>
            <a:r>
              <a:rPr lang="en-US" dirty="0" smtClean="0"/>
              <a:t>Get too close to the microphone.</a:t>
            </a:r>
          </a:p>
          <a:p>
            <a:pPr lvl="1"/>
            <a:r>
              <a:rPr lang="en-US" dirty="0" smtClean="0"/>
              <a:t>Touch the microphone or its cord.</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66CC"/>
                </a:solidFill>
              </a:rPr>
              <a:t>Production (continued)</a:t>
            </a:r>
          </a:p>
        </p:txBody>
      </p:sp>
      <p:sp>
        <p:nvSpPr>
          <p:cNvPr id="3" name="Content Placeholder 2"/>
          <p:cNvSpPr>
            <a:spLocks noGrp="1"/>
          </p:cNvSpPr>
          <p:nvPr>
            <p:ph idx="1"/>
          </p:nvPr>
        </p:nvSpPr>
        <p:spPr/>
        <p:txBody>
          <a:bodyPr/>
          <a:lstStyle/>
          <a:p>
            <a:r>
              <a:rPr lang="en-US" dirty="0" smtClean="0"/>
              <a:t>Recording</a:t>
            </a:r>
          </a:p>
          <a:p>
            <a:pPr lvl="1"/>
            <a:r>
              <a:rPr lang="en-US" dirty="0" smtClean="0"/>
              <a:t>Record the introduction last for a couple of reasons.</a:t>
            </a:r>
          </a:p>
          <a:p>
            <a:pPr lvl="2"/>
            <a:r>
              <a:rPr lang="en-US" dirty="0" smtClean="0"/>
              <a:t>First, recording last allows you to introduce exactly what will be in the podcast because it has  already been recorded.</a:t>
            </a:r>
          </a:p>
          <a:p>
            <a:pPr lvl="2"/>
            <a:r>
              <a:rPr lang="en-US" dirty="0" smtClean="0"/>
              <a:t>Second, students have had practice in front of the microphone and are more comfortable. They’ll record a much better introduction, and after all, the introduction should hook the listeners!</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66CC"/>
                </a:solidFill>
              </a:rPr>
              <a:t>Download Audacity</a:t>
            </a:r>
          </a:p>
        </p:txBody>
      </p:sp>
      <p:sp>
        <p:nvSpPr>
          <p:cNvPr id="3" name="Content Placeholder 2"/>
          <p:cNvSpPr>
            <a:spLocks noGrp="1"/>
          </p:cNvSpPr>
          <p:nvPr>
            <p:ph idx="1"/>
          </p:nvPr>
        </p:nvSpPr>
        <p:spPr/>
        <p:txBody>
          <a:bodyPr/>
          <a:lstStyle/>
          <a:p>
            <a:r>
              <a:rPr lang="en-US" dirty="0" smtClean="0"/>
              <a:t>Audacity software (free!) to record and edit podcasts.  Download Audacity (and the LAME converter needed to turn Audacity work files into mp3 files) </a:t>
            </a:r>
            <a:r>
              <a:rPr lang="en-US" u="sng" dirty="0" smtClean="0">
                <a:hlinkClick r:id="rId2" tooltip="here"/>
              </a:rPr>
              <a:t>here</a:t>
            </a:r>
            <a:r>
              <a:rPr lang="en-US" dirty="0" smtClean="0"/>
              <a:t>.  Download instructions for using Audacity </a:t>
            </a:r>
            <a:r>
              <a:rPr lang="en-US" u="sng" dirty="0" smtClean="0">
                <a:hlinkClick r:id="rId3" action="ppaction://hlinkfile" tooltip="here"/>
              </a:rPr>
              <a:t>here</a:t>
            </a:r>
            <a:r>
              <a:rPr lang="en-US" dirty="0" smtClean="0"/>
              <a:t>. </a:t>
            </a:r>
          </a:p>
          <a:p>
            <a:endParaRPr lang="en-US" dirty="0"/>
          </a:p>
        </p:txBody>
      </p:sp>
      <p:pic>
        <p:nvPicPr>
          <p:cNvPr id="4" name="Picture 3" descr="download.jpg">
            <a:hlinkClick r:id="rId2" tgtFrame="_blank"/>
          </p:cNvPr>
          <p:cNvPicPr/>
          <p:nvPr/>
        </p:nvPicPr>
        <p:blipFill>
          <a:blip r:embed="rId4"/>
          <a:srcRect/>
          <a:stretch>
            <a:fillRect/>
          </a:stretch>
        </p:blipFill>
        <p:spPr bwMode="auto">
          <a:xfrm>
            <a:off x="3429000" y="4800600"/>
            <a:ext cx="571500" cy="571500"/>
          </a:xfrm>
          <a:prstGeom prst="rect">
            <a:avLst/>
          </a:prstGeom>
          <a:ln w="228600" cap="sq" cmpd="thickThin">
            <a:solidFill>
              <a:srgbClr val="000000"/>
            </a:solidFill>
            <a:prstDash val="solid"/>
            <a:miter lim="800000"/>
          </a:ln>
          <a:effectLst>
            <a:innerShdw blurRad="76200">
              <a:srgbClr val="000000"/>
            </a:innerShdw>
          </a:effectLst>
        </p:spPr>
      </p:pic>
      <p:sp>
        <p:nvSpPr>
          <p:cNvPr id="5" name="TextBox 4"/>
          <p:cNvSpPr txBox="1"/>
          <p:nvPr/>
        </p:nvSpPr>
        <p:spPr>
          <a:xfrm>
            <a:off x="3200400" y="5574268"/>
            <a:ext cx="1143000" cy="369332"/>
          </a:xfrm>
          <a:prstGeom prst="rect">
            <a:avLst/>
          </a:prstGeom>
          <a:noFill/>
        </p:spPr>
        <p:txBody>
          <a:bodyPr wrap="square" rtlCol="0">
            <a:spAutoFit/>
          </a:bodyPr>
          <a:lstStyle/>
          <a:p>
            <a:r>
              <a:rPr lang="en-US" dirty="0" smtClean="0"/>
              <a:t>Audacity</a:t>
            </a:r>
            <a:endParaRPr lang="en-US" dirty="0"/>
          </a:p>
        </p:txBody>
      </p:sp>
      <p:pic>
        <p:nvPicPr>
          <p:cNvPr id="6" name="Picture 5" descr="download.jpg">
            <a:hlinkClick r:id="rId5" tgtFrame="_blank"/>
          </p:cNvPr>
          <p:cNvPicPr/>
          <p:nvPr/>
        </p:nvPicPr>
        <p:blipFill>
          <a:blip r:embed="rId4"/>
          <a:srcRect/>
          <a:stretch>
            <a:fillRect/>
          </a:stretch>
        </p:blipFill>
        <p:spPr bwMode="auto">
          <a:xfrm>
            <a:off x="5105400" y="4800600"/>
            <a:ext cx="571500" cy="571500"/>
          </a:xfrm>
          <a:prstGeom prst="rect">
            <a:avLst/>
          </a:prstGeom>
          <a:ln w="228600" cap="sq" cmpd="thickThin">
            <a:solidFill>
              <a:srgbClr val="000000"/>
            </a:solidFill>
            <a:prstDash val="solid"/>
            <a:miter lim="800000"/>
          </a:ln>
          <a:effectLst>
            <a:innerShdw blurRad="76200">
              <a:srgbClr val="000000"/>
            </a:innerShdw>
          </a:effectLst>
        </p:spPr>
      </p:pic>
      <p:sp>
        <p:nvSpPr>
          <p:cNvPr id="7" name="TextBox 6"/>
          <p:cNvSpPr txBox="1"/>
          <p:nvPr/>
        </p:nvSpPr>
        <p:spPr>
          <a:xfrm>
            <a:off x="4876800" y="5562600"/>
            <a:ext cx="1295400" cy="646331"/>
          </a:xfrm>
          <a:prstGeom prst="rect">
            <a:avLst/>
          </a:prstGeom>
          <a:noFill/>
        </p:spPr>
        <p:txBody>
          <a:bodyPr wrap="square" rtlCol="0">
            <a:spAutoFit/>
          </a:bodyPr>
          <a:lstStyle/>
          <a:p>
            <a:r>
              <a:rPr lang="en-US" dirty="0" smtClean="0"/>
              <a:t>LAME MP3</a:t>
            </a:r>
            <a:br>
              <a:rPr lang="en-US" dirty="0" smtClean="0"/>
            </a:br>
            <a:r>
              <a:rPr lang="en-US" dirty="0" smtClean="0"/>
              <a:t>Encoder </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66CC"/>
                </a:solidFill>
              </a:rPr>
              <a:t>Audacity</a:t>
            </a:r>
          </a:p>
        </p:txBody>
      </p:sp>
      <p:pic>
        <p:nvPicPr>
          <p:cNvPr id="5" name="Picture 6"/>
          <p:cNvPicPr>
            <a:picLocks noChangeAspect="1" noChangeArrowheads="1"/>
          </p:cNvPicPr>
          <p:nvPr/>
        </p:nvPicPr>
        <p:blipFill>
          <a:blip r:embed="rId3"/>
          <a:srcRect l="7083" t="5902" r="67227" b="86220"/>
          <a:stretch>
            <a:fillRect/>
          </a:stretch>
        </p:blipFill>
        <p:spPr bwMode="auto">
          <a:xfrm>
            <a:off x="5076825" y="1196975"/>
            <a:ext cx="3132138" cy="576263"/>
          </a:xfrm>
          <a:prstGeom prst="rect">
            <a:avLst/>
          </a:prstGeom>
          <a:noFill/>
          <a:ln w="9525">
            <a:noFill/>
            <a:miter lim="800000"/>
            <a:headEnd/>
            <a:tailEnd/>
          </a:ln>
        </p:spPr>
      </p:pic>
      <p:sp>
        <p:nvSpPr>
          <p:cNvPr id="6" name="AutoShape 7"/>
          <p:cNvSpPr>
            <a:spLocks noChangeArrowheads="1"/>
          </p:cNvSpPr>
          <p:nvPr/>
        </p:nvSpPr>
        <p:spPr bwMode="auto">
          <a:xfrm rot="12404238">
            <a:off x="5254458" y="911651"/>
            <a:ext cx="1106283" cy="431800"/>
          </a:xfrm>
          <a:prstGeom prst="leftArrow">
            <a:avLst>
              <a:gd name="adj1" fmla="val 50000"/>
              <a:gd name="adj2" fmla="val 83364"/>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endParaRPr lang="en-US"/>
          </a:p>
        </p:txBody>
      </p:sp>
      <p:pic>
        <p:nvPicPr>
          <p:cNvPr id="7" name="Picture 8"/>
          <p:cNvPicPr>
            <a:picLocks noChangeAspect="1" noChangeArrowheads="1"/>
          </p:cNvPicPr>
          <p:nvPr/>
        </p:nvPicPr>
        <p:blipFill>
          <a:blip r:embed="rId4"/>
          <a:srcRect t="5902" r="60429" b="46854"/>
          <a:stretch>
            <a:fillRect/>
          </a:stretch>
        </p:blipFill>
        <p:spPr bwMode="auto">
          <a:xfrm>
            <a:off x="611188" y="2924175"/>
            <a:ext cx="5040312" cy="3611563"/>
          </a:xfrm>
          <a:prstGeom prst="rect">
            <a:avLst/>
          </a:prstGeom>
          <a:noFill/>
          <a:ln w="9525">
            <a:noFill/>
            <a:miter lim="800000"/>
            <a:headEnd/>
            <a:tailEnd/>
          </a:ln>
        </p:spPr>
      </p:pic>
      <p:sp>
        <p:nvSpPr>
          <p:cNvPr id="8" name="Text Box 9"/>
          <p:cNvSpPr txBox="1">
            <a:spLocks noChangeArrowheads="1"/>
          </p:cNvSpPr>
          <p:nvPr/>
        </p:nvSpPr>
        <p:spPr bwMode="auto">
          <a:xfrm>
            <a:off x="1403350" y="1916113"/>
            <a:ext cx="1728788" cy="641350"/>
          </a:xfrm>
          <a:prstGeom prst="rect">
            <a:avLst/>
          </a:prstGeom>
          <a:noFill/>
          <a:ln w="9525">
            <a:noFill/>
            <a:miter lim="800000"/>
            <a:headEnd/>
            <a:tailEnd/>
          </a:ln>
        </p:spPr>
        <p:txBody>
          <a:bodyPr>
            <a:spAutoFit/>
          </a:bodyPr>
          <a:lstStyle/>
          <a:p>
            <a:pPr>
              <a:spcBef>
                <a:spcPct val="50000"/>
              </a:spcBef>
            </a:pPr>
            <a:r>
              <a:rPr lang="en-GB" sz="3600"/>
              <a:t>stop</a:t>
            </a:r>
            <a:endParaRPr lang="en-US" sz="3600"/>
          </a:p>
        </p:txBody>
      </p:sp>
      <p:sp>
        <p:nvSpPr>
          <p:cNvPr id="9" name="AutoShape 10"/>
          <p:cNvSpPr>
            <a:spLocks noChangeArrowheads="1"/>
          </p:cNvSpPr>
          <p:nvPr/>
        </p:nvSpPr>
        <p:spPr bwMode="auto">
          <a:xfrm rot="12404238">
            <a:off x="2411413" y="2420938"/>
            <a:ext cx="1439862" cy="431800"/>
          </a:xfrm>
          <a:prstGeom prst="leftArrow">
            <a:avLst>
              <a:gd name="adj1" fmla="val 50000"/>
              <a:gd name="adj2" fmla="val 83364"/>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endParaRPr lang="en-US"/>
          </a:p>
        </p:txBody>
      </p:sp>
      <p:sp>
        <p:nvSpPr>
          <p:cNvPr id="10" name="Text Box 11"/>
          <p:cNvSpPr txBox="1">
            <a:spLocks noChangeArrowheads="1"/>
          </p:cNvSpPr>
          <p:nvPr/>
        </p:nvSpPr>
        <p:spPr bwMode="auto">
          <a:xfrm>
            <a:off x="4038600" y="304800"/>
            <a:ext cx="1460500" cy="641350"/>
          </a:xfrm>
          <a:prstGeom prst="rect">
            <a:avLst/>
          </a:prstGeom>
          <a:noFill/>
          <a:ln w="9525">
            <a:noFill/>
            <a:miter lim="800000"/>
            <a:headEnd/>
            <a:tailEnd/>
          </a:ln>
        </p:spPr>
        <p:txBody>
          <a:bodyPr wrap="square">
            <a:spAutoFit/>
          </a:bodyPr>
          <a:lstStyle/>
          <a:p>
            <a:pPr>
              <a:spcBef>
                <a:spcPct val="50000"/>
              </a:spcBef>
            </a:pPr>
            <a:r>
              <a:rPr lang="en-GB" sz="3600" dirty="0"/>
              <a:t>record</a:t>
            </a:r>
            <a:endParaRPr lang="en-US" sz="3600" dirty="0"/>
          </a:p>
        </p:txBody>
      </p:sp>
      <p:sp>
        <p:nvSpPr>
          <p:cNvPr id="11" name="AutoShape 13"/>
          <p:cNvSpPr>
            <a:spLocks noChangeArrowheads="1"/>
          </p:cNvSpPr>
          <p:nvPr/>
        </p:nvSpPr>
        <p:spPr bwMode="auto">
          <a:xfrm rot="19260190">
            <a:off x="5437188" y="2925763"/>
            <a:ext cx="1439862" cy="431800"/>
          </a:xfrm>
          <a:prstGeom prst="leftArrow">
            <a:avLst>
              <a:gd name="adj1" fmla="val 50000"/>
              <a:gd name="adj2" fmla="val 83364"/>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endParaRPr lang="en-US"/>
          </a:p>
        </p:txBody>
      </p:sp>
      <p:sp>
        <p:nvSpPr>
          <p:cNvPr id="12" name="Text Box 14"/>
          <p:cNvSpPr txBox="1">
            <a:spLocks noChangeArrowheads="1"/>
          </p:cNvSpPr>
          <p:nvPr/>
        </p:nvSpPr>
        <p:spPr bwMode="auto">
          <a:xfrm>
            <a:off x="6011863" y="4470400"/>
            <a:ext cx="2374900" cy="1739900"/>
          </a:xfrm>
          <a:prstGeom prst="rect">
            <a:avLst/>
          </a:prstGeom>
          <a:noFill/>
          <a:ln w="9525">
            <a:noFill/>
            <a:miter lim="800000"/>
            <a:headEnd/>
            <a:tailEnd/>
          </a:ln>
        </p:spPr>
        <p:txBody>
          <a:bodyPr>
            <a:spAutoFit/>
          </a:bodyPr>
          <a:lstStyle/>
          <a:p>
            <a:pPr>
              <a:spcBef>
                <a:spcPct val="50000"/>
              </a:spcBef>
            </a:pPr>
            <a:r>
              <a:rPr lang="en-GB" sz="3600" dirty="0"/>
              <a:t>Track 1 in Stereo sound</a:t>
            </a:r>
            <a:endParaRPr lang="en-US" sz="3600" dirty="0"/>
          </a:p>
        </p:txBody>
      </p:sp>
      <p:sp>
        <p:nvSpPr>
          <p:cNvPr id="13" name="AutoShape 15"/>
          <p:cNvSpPr>
            <a:spLocks noChangeArrowheads="1"/>
          </p:cNvSpPr>
          <p:nvPr/>
        </p:nvSpPr>
        <p:spPr bwMode="auto">
          <a:xfrm>
            <a:off x="4572000" y="4868863"/>
            <a:ext cx="1439863" cy="431800"/>
          </a:xfrm>
          <a:prstGeom prst="leftArrow">
            <a:avLst>
              <a:gd name="adj1" fmla="val 50000"/>
              <a:gd name="adj2" fmla="val 83364"/>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endParaRPr lang="en-US"/>
          </a:p>
        </p:txBody>
      </p:sp>
      <p:sp>
        <p:nvSpPr>
          <p:cNvPr id="14" name="Text Box 12"/>
          <p:cNvSpPr txBox="1">
            <a:spLocks noChangeArrowheads="1"/>
          </p:cNvSpPr>
          <p:nvPr/>
        </p:nvSpPr>
        <p:spPr bwMode="auto">
          <a:xfrm>
            <a:off x="6781800" y="2209800"/>
            <a:ext cx="2185988" cy="1200329"/>
          </a:xfrm>
          <a:prstGeom prst="rect">
            <a:avLst/>
          </a:prstGeom>
          <a:noFill/>
          <a:ln w="9525">
            <a:noFill/>
            <a:miter lim="800000"/>
            <a:headEnd/>
            <a:tailEnd/>
          </a:ln>
        </p:spPr>
        <p:txBody>
          <a:bodyPr wrap="square">
            <a:spAutoFit/>
          </a:bodyPr>
          <a:lstStyle/>
          <a:p>
            <a:pPr>
              <a:spcBef>
                <a:spcPct val="50000"/>
              </a:spcBef>
            </a:pPr>
            <a:r>
              <a:rPr lang="en-GB" sz="3600" dirty="0"/>
              <a:t>Timeline in seconds</a:t>
            </a:r>
            <a:endParaRPr lang="en-US" sz="36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p:cNvPicPr>
            <a:picLocks noChangeAspect="1" noChangeArrowheads="1"/>
          </p:cNvPicPr>
          <p:nvPr/>
        </p:nvPicPr>
        <p:blipFill>
          <a:blip r:embed="rId3"/>
          <a:srcRect l="39375" t="50977" r="42317" b="13585"/>
          <a:stretch>
            <a:fillRect/>
          </a:stretch>
        </p:blipFill>
        <p:spPr bwMode="auto">
          <a:xfrm>
            <a:off x="835025" y="404813"/>
            <a:ext cx="2232025" cy="2592387"/>
          </a:xfrm>
          <a:prstGeom prst="rect">
            <a:avLst/>
          </a:prstGeom>
          <a:noFill/>
          <a:ln w="9525">
            <a:noFill/>
            <a:miter lim="800000"/>
            <a:headEnd/>
            <a:tailEnd/>
          </a:ln>
        </p:spPr>
      </p:pic>
      <p:sp>
        <p:nvSpPr>
          <p:cNvPr id="15" name="AutoShape 5"/>
          <p:cNvSpPr>
            <a:spLocks noChangeArrowheads="1"/>
          </p:cNvSpPr>
          <p:nvPr/>
        </p:nvSpPr>
        <p:spPr bwMode="auto">
          <a:xfrm>
            <a:off x="3138487" y="1052513"/>
            <a:ext cx="1439863" cy="431800"/>
          </a:xfrm>
          <a:prstGeom prst="leftArrow">
            <a:avLst>
              <a:gd name="adj1" fmla="val 50000"/>
              <a:gd name="adj2" fmla="val 83364"/>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endParaRPr lang="en-US">
              <a:solidFill>
                <a:schemeClr val="lt1"/>
              </a:solidFill>
            </a:endParaRPr>
          </a:p>
        </p:txBody>
      </p:sp>
      <p:sp>
        <p:nvSpPr>
          <p:cNvPr id="16" name="Text Box 6"/>
          <p:cNvSpPr txBox="1">
            <a:spLocks noChangeArrowheads="1"/>
          </p:cNvSpPr>
          <p:nvPr/>
        </p:nvSpPr>
        <p:spPr bwMode="auto">
          <a:xfrm>
            <a:off x="4938712" y="476250"/>
            <a:ext cx="2808288" cy="1190625"/>
          </a:xfrm>
          <a:prstGeom prst="rect">
            <a:avLst/>
          </a:prstGeom>
          <a:noFill/>
          <a:ln w="9525">
            <a:noFill/>
            <a:miter lim="800000"/>
            <a:headEnd/>
            <a:tailEnd/>
          </a:ln>
        </p:spPr>
        <p:txBody>
          <a:bodyPr>
            <a:spAutoFit/>
          </a:bodyPr>
          <a:lstStyle/>
          <a:p>
            <a:pPr>
              <a:spcBef>
                <a:spcPct val="50000"/>
              </a:spcBef>
            </a:pPr>
            <a:r>
              <a:rPr lang="en-GB" sz="3600"/>
              <a:t>Highlight the track 2</a:t>
            </a:r>
            <a:endParaRPr lang="en-US" sz="3600"/>
          </a:p>
        </p:txBody>
      </p:sp>
      <p:pic>
        <p:nvPicPr>
          <p:cNvPr id="17" name="Picture 7"/>
          <p:cNvPicPr>
            <a:picLocks noChangeAspect="1" noChangeArrowheads="1"/>
          </p:cNvPicPr>
          <p:nvPr/>
        </p:nvPicPr>
        <p:blipFill>
          <a:blip r:embed="rId4"/>
          <a:srcRect l="50209" t="8855" r="37981" b="86220"/>
          <a:stretch>
            <a:fillRect/>
          </a:stretch>
        </p:blipFill>
        <p:spPr bwMode="auto">
          <a:xfrm>
            <a:off x="3498850" y="2924175"/>
            <a:ext cx="2952750" cy="739775"/>
          </a:xfrm>
          <a:prstGeom prst="rect">
            <a:avLst/>
          </a:prstGeom>
          <a:noFill/>
          <a:ln w="9525">
            <a:noFill/>
            <a:miter lim="800000"/>
            <a:headEnd/>
            <a:tailEnd/>
          </a:ln>
        </p:spPr>
      </p:pic>
      <p:sp>
        <p:nvSpPr>
          <p:cNvPr id="18" name="AutoShape 8"/>
          <p:cNvSpPr>
            <a:spLocks noChangeArrowheads="1"/>
          </p:cNvSpPr>
          <p:nvPr/>
        </p:nvSpPr>
        <p:spPr bwMode="auto">
          <a:xfrm rot="19748966">
            <a:off x="3714750" y="2492375"/>
            <a:ext cx="1439862" cy="431800"/>
          </a:xfrm>
          <a:prstGeom prst="leftArrow">
            <a:avLst>
              <a:gd name="adj1" fmla="val 50000"/>
              <a:gd name="adj2" fmla="val 83364"/>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endParaRPr lang="en-US">
              <a:solidFill>
                <a:schemeClr val="lt1"/>
              </a:solidFill>
            </a:endParaRPr>
          </a:p>
        </p:txBody>
      </p:sp>
      <p:sp>
        <p:nvSpPr>
          <p:cNvPr id="19" name="Text Box 9"/>
          <p:cNvSpPr txBox="1">
            <a:spLocks noChangeArrowheads="1"/>
          </p:cNvSpPr>
          <p:nvPr/>
        </p:nvSpPr>
        <p:spPr bwMode="auto">
          <a:xfrm>
            <a:off x="5154612" y="1916113"/>
            <a:ext cx="2808288" cy="641350"/>
          </a:xfrm>
          <a:prstGeom prst="rect">
            <a:avLst/>
          </a:prstGeom>
          <a:noFill/>
          <a:ln w="9525">
            <a:noFill/>
            <a:miter lim="800000"/>
            <a:headEnd/>
            <a:tailEnd/>
          </a:ln>
        </p:spPr>
        <p:txBody>
          <a:bodyPr>
            <a:spAutoFit/>
          </a:bodyPr>
          <a:lstStyle/>
          <a:p>
            <a:pPr>
              <a:spcBef>
                <a:spcPct val="50000"/>
              </a:spcBef>
            </a:pPr>
            <a:r>
              <a:rPr lang="en-GB" sz="3600"/>
              <a:t>Click Cut</a:t>
            </a:r>
            <a:endParaRPr lang="en-US" sz="3600"/>
          </a:p>
        </p:txBody>
      </p:sp>
      <p:pic>
        <p:nvPicPr>
          <p:cNvPr id="20" name="Picture 10"/>
          <p:cNvPicPr>
            <a:picLocks noChangeAspect="1" noChangeArrowheads="1"/>
          </p:cNvPicPr>
          <p:nvPr/>
        </p:nvPicPr>
        <p:blipFill>
          <a:blip r:embed="rId5"/>
          <a:srcRect l="9453" t="15755" r="59831" b="46832"/>
          <a:stretch>
            <a:fillRect/>
          </a:stretch>
        </p:blipFill>
        <p:spPr bwMode="auto">
          <a:xfrm>
            <a:off x="690562" y="3860800"/>
            <a:ext cx="3744913" cy="2736850"/>
          </a:xfrm>
          <a:prstGeom prst="rect">
            <a:avLst/>
          </a:prstGeom>
          <a:noFill/>
          <a:ln w="9525">
            <a:noFill/>
            <a:miter lim="800000"/>
            <a:headEnd/>
            <a:tailEnd/>
          </a:ln>
        </p:spPr>
      </p:pic>
      <p:sp>
        <p:nvSpPr>
          <p:cNvPr id="21" name="AutoShape 11"/>
          <p:cNvSpPr>
            <a:spLocks noChangeArrowheads="1"/>
          </p:cNvSpPr>
          <p:nvPr/>
        </p:nvSpPr>
        <p:spPr bwMode="auto">
          <a:xfrm rot="19748966">
            <a:off x="4362450" y="4581525"/>
            <a:ext cx="1439862" cy="431800"/>
          </a:xfrm>
          <a:prstGeom prst="leftArrow">
            <a:avLst>
              <a:gd name="adj1" fmla="val 50000"/>
              <a:gd name="adj2" fmla="val 83364"/>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endParaRPr lang="en-US">
              <a:solidFill>
                <a:schemeClr val="lt1"/>
              </a:solidFill>
            </a:endParaRPr>
          </a:p>
        </p:txBody>
      </p:sp>
      <p:sp>
        <p:nvSpPr>
          <p:cNvPr id="22" name="Line 12"/>
          <p:cNvSpPr>
            <a:spLocks noChangeShapeType="1"/>
          </p:cNvSpPr>
          <p:nvPr/>
        </p:nvSpPr>
        <p:spPr bwMode="auto">
          <a:xfrm>
            <a:off x="4291012" y="4005263"/>
            <a:ext cx="0" cy="2447925"/>
          </a:xfrm>
          <a:prstGeom prst="line">
            <a:avLst/>
          </a:prstGeom>
          <a:noFill/>
          <a:ln w="28575">
            <a:solidFill>
              <a:schemeClr val="tx1"/>
            </a:solidFill>
            <a:round/>
            <a:headEnd/>
            <a:tailEnd/>
          </a:ln>
        </p:spPr>
        <p:txBody>
          <a:bodyPr/>
          <a:lstStyle/>
          <a:p>
            <a:endParaRPr lang="en-US"/>
          </a:p>
        </p:txBody>
      </p:sp>
      <p:sp>
        <p:nvSpPr>
          <p:cNvPr id="23" name="Text Box 13"/>
          <p:cNvSpPr txBox="1">
            <a:spLocks noChangeArrowheads="1"/>
          </p:cNvSpPr>
          <p:nvPr/>
        </p:nvSpPr>
        <p:spPr bwMode="auto">
          <a:xfrm>
            <a:off x="5802312" y="4083050"/>
            <a:ext cx="2808288" cy="1190625"/>
          </a:xfrm>
          <a:prstGeom prst="rect">
            <a:avLst/>
          </a:prstGeom>
          <a:noFill/>
          <a:ln w="9525">
            <a:noFill/>
            <a:miter lim="800000"/>
            <a:headEnd/>
            <a:tailEnd/>
          </a:ln>
        </p:spPr>
        <p:txBody>
          <a:bodyPr>
            <a:spAutoFit/>
          </a:bodyPr>
          <a:lstStyle/>
          <a:p>
            <a:pPr>
              <a:spcBef>
                <a:spcPct val="50000"/>
              </a:spcBef>
            </a:pPr>
            <a:r>
              <a:rPr lang="en-GB" sz="3600"/>
              <a:t>Click just after track 1</a:t>
            </a:r>
            <a:endParaRPr lang="en-US" sz="360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srcRect l="50209" t="8855" r="37981" b="86220"/>
          <a:stretch>
            <a:fillRect/>
          </a:stretch>
        </p:blipFill>
        <p:spPr bwMode="auto">
          <a:xfrm>
            <a:off x="684213" y="692150"/>
            <a:ext cx="2952750" cy="739775"/>
          </a:xfrm>
          <a:prstGeom prst="rect">
            <a:avLst/>
          </a:prstGeom>
          <a:noFill/>
          <a:ln w="9525">
            <a:noFill/>
            <a:miter lim="800000"/>
            <a:headEnd/>
            <a:tailEnd/>
          </a:ln>
        </p:spPr>
      </p:pic>
      <p:sp>
        <p:nvSpPr>
          <p:cNvPr id="3" name="AutoShape 5"/>
          <p:cNvSpPr>
            <a:spLocks noChangeArrowheads="1"/>
          </p:cNvSpPr>
          <p:nvPr/>
        </p:nvSpPr>
        <p:spPr bwMode="auto">
          <a:xfrm rot="20616417">
            <a:off x="2268538" y="620713"/>
            <a:ext cx="1439862" cy="431800"/>
          </a:xfrm>
          <a:prstGeom prst="leftArrow">
            <a:avLst>
              <a:gd name="adj1" fmla="val 50000"/>
              <a:gd name="adj2" fmla="val 83364"/>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endParaRPr lang="en-US">
              <a:solidFill>
                <a:schemeClr val="lt1"/>
              </a:solidFill>
            </a:endParaRPr>
          </a:p>
        </p:txBody>
      </p:sp>
      <p:sp>
        <p:nvSpPr>
          <p:cNvPr id="4" name="Text Box 6"/>
          <p:cNvSpPr txBox="1">
            <a:spLocks noChangeArrowheads="1"/>
          </p:cNvSpPr>
          <p:nvPr/>
        </p:nvSpPr>
        <p:spPr bwMode="auto">
          <a:xfrm>
            <a:off x="3851275" y="333375"/>
            <a:ext cx="2808288" cy="641350"/>
          </a:xfrm>
          <a:prstGeom prst="rect">
            <a:avLst/>
          </a:prstGeom>
          <a:noFill/>
          <a:ln w="9525">
            <a:noFill/>
            <a:miter lim="800000"/>
            <a:headEnd/>
            <a:tailEnd/>
          </a:ln>
        </p:spPr>
        <p:txBody>
          <a:bodyPr>
            <a:spAutoFit/>
          </a:bodyPr>
          <a:lstStyle/>
          <a:p>
            <a:pPr>
              <a:spcBef>
                <a:spcPct val="50000"/>
              </a:spcBef>
            </a:pPr>
            <a:r>
              <a:rPr lang="en-GB" sz="3600"/>
              <a:t>Click paste</a:t>
            </a:r>
            <a:endParaRPr lang="en-US" sz="3600"/>
          </a:p>
        </p:txBody>
      </p:sp>
      <p:pic>
        <p:nvPicPr>
          <p:cNvPr id="5" name="Picture 7"/>
          <p:cNvPicPr>
            <a:picLocks noChangeAspect="1" noChangeArrowheads="1"/>
          </p:cNvPicPr>
          <p:nvPr/>
        </p:nvPicPr>
        <p:blipFill>
          <a:blip r:embed="rId3"/>
          <a:srcRect l="10625" t="16731" r="43307" b="47852"/>
          <a:stretch>
            <a:fillRect/>
          </a:stretch>
        </p:blipFill>
        <p:spPr bwMode="auto">
          <a:xfrm>
            <a:off x="971550" y="1844675"/>
            <a:ext cx="5616575" cy="2590800"/>
          </a:xfrm>
          <a:prstGeom prst="rect">
            <a:avLst/>
          </a:prstGeom>
          <a:noFill/>
          <a:ln w="9525">
            <a:noFill/>
            <a:miter lim="800000"/>
            <a:headEnd/>
            <a:tailEnd/>
          </a:ln>
        </p:spPr>
      </p:pic>
      <p:sp>
        <p:nvSpPr>
          <p:cNvPr id="6" name="AutoShape 8"/>
          <p:cNvSpPr>
            <a:spLocks noChangeArrowheads="1"/>
          </p:cNvSpPr>
          <p:nvPr/>
        </p:nvSpPr>
        <p:spPr bwMode="auto">
          <a:xfrm rot="5830262">
            <a:off x="3563144" y="4509294"/>
            <a:ext cx="1439862" cy="431800"/>
          </a:xfrm>
          <a:prstGeom prst="leftArrow">
            <a:avLst>
              <a:gd name="adj1" fmla="val 50000"/>
              <a:gd name="adj2" fmla="val 83364"/>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endParaRPr lang="en-US">
              <a:solidFill>
                <a:schemeClr val="lt1"/>
              </a:solidFill>
            </a:endParaRPr>
          </a:p>
        </p:txBody>
      </p:sp>
      <p:sp>
        <p:nvSpPr>
          <p:cNvPr id="7" name="Text Box 9"/>
          <p:cNvSpPr txBox="1">
            <a:spLocks noChangeArrowheads="1"/>
          </p:cNvSpPr>
          <p:nvPr/>
        </p:nvSpPr>
        <p:spPr bwMode="auto">
          <a:xfrm>
            <a:off x="1042988" y="5451475"/>
            <a:ext cx="7200900" cy="641350"/>
          </a:xfrm>
          <a:prstGeom prst="rect">
            <a:avLst/>
          </a:prstGeom>
          <a:noFill/>
          <a:ln w="9525">
            <a:noFill/>
            <a:miter lim="800000"/>
            <a:headEnd/>
            <a:tailEnd/>
          </a:ln>
        </p:spPr>
        <p:txBody>
          <a:bodyPr>
            <a:spAutoFit/>
          </a:bodyPr>
          <a:lstStyle/>
          <a:p>
            <a:pPr>
              <a:spcBef>
                <a:spcPct val="50000"/>
              </a:spcBef>
            </a:pPr>
            <a:r>
              <a:rPr lang="en-GB" sz="3600"/>
              <a:t>The tracks are now stuck together</a:t>
            </a:r>
            <a:endParaRPr lang="en-US" sz="360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srcRect t="5701" r="92032" b="86220"/>
          <a:stretch>
            <a:fillRect/>
          </a:stretch>
        </p:blipFill>
        <p:spPr bwMode="auto">
          <a:xfrm>
            <a:off x="3779838" y="404813"/>
            <a:ext cx="3600450" cy="2189162"/>
          </a:xfrm>
          <a:prstGeom prst="rect">
            <a:avLst/>
          </a:prstGeom>
          <a:noFill/>
          <a:ln w="9525">
            <a:noFill/>
            <a:miter lim="800000"/>
            <a:headEnd/>
            <a:tailEnd/>
          </a:ln>
        </p:spPr>
      </p:pic>
      <p:sp>
        <p:nvSpPr>
          <p:cNvPr id="3" name="Text Box 6"/>
          <p:cNvSpPr txBox="1">
            <a:spLocks noChangeArrowheads="1"/>
          </p:cNvSpPr>
          <p:nvPr/>
        </p:nvSpPr>
        <p:spPr bwMode="auto">
          <a:xfrm>
            <a:off x="539750" y="620713"/>
            <a:ext cx="2808288" cy="641350"/>
          </a:xfrm>
          <a:prstGeom prst="rect">
            <a:avLst/>
          </a:prstGeom>
          <a:noFill/>
          <a:ln w="9525">
            <a:noFill/>
            <a:miter lim="800000"/>
            <a:headEnd/>
            <a:tailEnd/>
          </a:ln>
        </p:spPr>
        <p:txBody>
          <a:bodyPr>
            <a:spAutoFit/>
          </a:bodyPr>
          <a:lstStyle/>
          <a:p>
            <a:pPr>
              <a:spcBef>
                <a:spcPct val="50000"/>
              </a:spcBef>
            </a:pPr>
            <a:r>
              <a:rPr lang="en-GB" sz="3600" dirty="0"/>
              <a:t>Select audio</a:t>
            </a:r>
            <a:endParaRPr lang="en-US" sz="3600" dirty="0"/>
          </a:p>
        </p:txBody>
      </p:sp>
      <p:sp>
        <p:nvSpPr>
          <p:cNvPr id="4" name="AutoShape 7"/>
          <p:cNvSpPr>
            <a:spLocks noChangeArrowheads="1"/>
          </p:cNvSpPr>
          <p:nvPr/>
        </p:nvSpPr>
        <p:spPr bwMode="auto">
          <a:xfrm rot="10800000">
            <a:off x="3132138" y="1916113"/>
            <a:ext cx="2016125" cy="431800"/>
          </a:xfrm>
          <a:prstGeom prst="leftArrow">
            <a:avLst>
              <a:gd name="adj1" fmla="val 50000"/>
              <a:gd name="adj2" fmla="val 116728"/>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endParaRPr lang="en-US">
              <a:solidFill>
                <a:schemeClr val="lt1"/>
              </a:solidFill>
            </a:endParaRPr>
          </a:p>
        </p:txBody>
      </p:sp>
      <p:sp>
        <p:nvSpPr>
          <p:cNvPr id="5" name="Text Box 8"/>
          <p:cNvSpPr txBox="1">
            <a:spLocks noChangeArrowheads="1"/>
          </p:cNvSpPr>
          <p:nvPr/>
        </p:nvSpPr>
        <p:spPr bwMode="auto">
          <a:xfrm>
            <a:off x="323850" y="1844675"/>
            <a:ext cx="3527425" cy="1190625"/>
          </a:xfrm>
          <a:prstGeom prst="rect">
            <a:avLst/>
          </a:prstGeom>
          <a:noFill/>
          <a:ln w="9525">
            <a:noFill/>
            <a:miter lim="800000"/>
            <a:headEnd/>
            <a:tailEnd/>
          </a:ln>
        </p:spPr>
        <p:txBody>
          <a:bodyPr>
            <a:spAutoFit/>
          </a:bodyPr>
          <a:lstStyle/>
          <a:p>
            <a:pPr>
              <a:spcBef>
                <a:spcPct val="50000"/>
              </a:spcBef>
            </a:pPr>
            <a:r>
              <a:rPr lang="en-GB" sz="3600" dirty="0"/>
              <a:t>Move audio along timeline</a:t>
            </a:r>
            <a:endParaRPr lang="en-US" sz="3600" dirty="0"/>
          </a:p>
        </p:txBody>
      </p:sp>
      <p:pic>
        <p:nvPicPr>
          <p:cNvPr id="6" name="Picture 9"/>
          <p:cNvPicPr>
            <a:picLocks noChangeAspect="1" noChangeArrowheads="1"/>
          </p:cNvPicPr>
          <p:nvPr/>
        </p:nvPicPr>
        <p:blipFill>
          <a:blip r:embed="rId3"/>
          <a:srcRect l="50209" t="8855" r="37981" b="86220"/>
          <a:stretch>
            <a:fillRect/>
          </a:stretch>
        </p:blipFill>
        <p:spPr bwMode="auto">
          <a:xfrm>
            <a:off x="2484438" y="4437063"/>
            <a:ext cx="2952750" cy="739775"/>
          </a:xfrm>
          <a:prstGeom prst="rect">
            <a:avLst/>
          </a:prstGeom>
          <a:noFill/>
          <a:ln w="9525">
            <a:noFill/>
            <a:miter lim="800000"/>
            <a:headEnd/>
            <a:tailEnd/>
          </a:ln>
        </p:spPr>
      </p:pic>
      <p:sp>
        <p:nvSpPr>
          <p:cNvPr id="7" name="AutoShape 5"/>
          <p:cNvSpPr>
            <a:spLocks noChangeArrowheads="1"/>
          </p:cNvSpPr>
          <p:nvPr/>
        </p:nvSpPr>
        <p:spPr bwMode="auto">
          <a:xfrm rot="10800000">
            <a:off x="1836738" y="4508500"/>
            <a:ext cx="1439862" cy="431800"/>
          </a:xfrm>
          <a:prstGeom prst="leftArrow">
            <a:avLst>
              <a:gd name="adj1" fmla="val 50000"/>
              <a:gd name="adj2" fmla="val 83364"/>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endParaRPr lang="en-US">
              <a:solidFill>
                <a:schemeClr val="lt1"/>
              </a:solidFill>
            </a:endParaRPr>
          </a:p>
        </p:txBody>
      </p:sp>
      <p:sp>
        <p:nvSpPr>
          <p:cNvPr id="8" name="Text Box 10"/>
          <p:cNvSpPr txBox="1">
            <a:spLocks noChangeArrowheads="1"/>
          </p:cNvSpPr>
          <p:nvPr/>
        </p:nvSpPr>
        <p:spPr bwMode="auto">
          <a:xfrm>
            <a:off x="395288" y="4292600"/>
            <a:ext cx="1368425" cy="641350"/>
          </a:xfrm>
          <a:prstGeom prst="rect">
            <a:avLst/>
          </a:prstGeom>
          <a:noFill/>
          <a:ln w="9525">
            <a:noFill/>
            <a:miter lim="800000"/>
            <a:headEnd/>
            <a:tailEnd/>
          </a:ln>
        </p:spPr>
        <p:txBody>
          <a:bodyPr>
            <a:spAutoFit/>
          </a:bodyPr>
          <a:lstStyle/>
          <a:p>
            <a:pPr>
              <a:spcBef>
                <a:spcPct val="50000"/>
              </a:spcBef>
            </a:pPr>
            <a:r>
              <a:rPr lang="en-GB" sz="3600"/>
              <a:t>Copy</a:t>
            </a:r>
            <a:endParaRPr lang="en-US" sz="3600"/>
          </a:p>
        </p:txBody>
      </p:sp>
      <p:sp>
        <p:nvSpPr>
          <p:cNvPr id="9" name="AutoShape 11"/>
          <p:cNvSpPr>
            <a:spLocks noChangeArrowheads="1"/>
          </p:cNvSpPr>
          <p:nvPr/>
        </p:nvSpPr>
        <p:spPr bwMode="auto">
          <a:xfrm rot="17824300">
            <a:off x="4336256" y="4109244"/>
            <a:ext cx="719138" cy="431800"/>
          </a:xfrm>
          <a:prstGeom prst="leftArrow">
            <a:avLst>
              <a:gd name="adj1" fmla="val 50000"/>
              <a:gd name="adj2" fmla="val 41636"/>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endParaRPr lang="en-US">
              <a:solidFill>
                <a:schemeClr val="lt1"/>
              </a:solidFill>
            </a:endParaRPr>
          </a:p>
        </p:txBody>
      </p:sp>
      <p:sp>
        <p:nvSpPr>
          <p:cNvPr id="10" name="Text Box 12"/>
          <p:cNvSpPr txBox="1">
            <a:spLocks noChangeArrowheads="1"/>
          </p:cNvSpPr>
          <p:nvPr/>
        </p:nvSpPr>
        <p:spPr bwMode="auto">
          <a:xfrm>
            <a:off x="4859338" y="2924175"/>
            <a:ext cx="3960812" cy="1190625"/>
          </a:xfrm>
          <a:prstGeom prst="rect">
            <a:avLst/>
          </a:prstGeom>
          <a:noFill/>
          <a:ln w="9525">
            <a:noFill/>
            <a:miter lim="800000"/>
            <a:headEnd/>
            <a:tailEnd/>
          </a:ln>
        </p:spPr>
        <p:txBody>
          <a:bodyPr>
            <a:spAutoFit/>
          </a:bodyPr>
          <a:lstStyle/>
          <a:p>
            <a:pPr>
              <a:spcBef>
                <a:spcPct val="50000"/>
              </a:spcBef>
            </a:pPr>
            <a:r>
              <a:rPr lang="en-GB" sz="3600"/>
              <a:t>Mute either side of selected audio</a:t>
            </a:r>
            <a:endParaRPr lang="en-US" sz="3600"/>
          </a:p>
        </p:txBody>
      </p:sp>
      <p:sp>
        <p:nvSpPr>
          <p:cNvPr id="11" name="AutoShape 13"/>
          <p:cNvSpPr>
            <a:spLocks noChangeArrowheads="1"/>
          </p:cNvSpPr>
          <p:nvPr/>
        </p:nvSpPr>
        <p:spPr bwMode="auto">
          <a:xfrm rot="3796028">
            <a:off x="4860131" y="5085557"/>
            <a:ext cx="719137" cy="431800"/>
          </a:xfrm>
          <a:prstGeom prst="leftArrow">
            <a:avLst>
              <a:gd name="adj1" fmla="val 50000"/>
              <a:gd name="adj2" fmla="val 41636"/>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endParaRPr lang="en-US">
              <a:solidFill>
                <a:schemeClr val="lt1"/>
              </a:solidFill>
            </a:endParaRPr>
          </a:p>
        </p:txBody>
      </p:sp>
      <p:sp>
        <p:nvSpPr>
          <p:cNvPr id="12" name="Text Box 14"/>
          <p:cNvSpPr txBox="1">
            <a:spLocks noChangeArrowheads="1"/>
          </p:cNvSpPr>
          <p:nvPr/>
        </p:nvSpPr>
        <p:spPr bwMode="auto">
          <a:xfrm>
            <a:off x="5651500" y="4902200"/>
            <a:ext cx="3384550" cy="1190625"/>
          </a:xfrm>
          <a:prstGeom prst="rect">
            <a:avLst/>
          </a:prstGeom>
          <a:noFill/>
          <a:ln w="9525">
            <a:noFill/>
            <a:miter lim="800000"/>
            <a:headEnd/>
            <a:tailEnd/>
          </a:ln>
        </p:spPr>
        <p:txBody>
          <a:bodyPr>
            <a:spAutoFit/>
          </a:bodyPr>
          <a:lstStyle/>
          <a:p>
            <a:pPr>
              <a:spcBef>
                <a:spcPct val="50000"/>
              </a:spcBef>
            </a:pPr>
            <a:r>
              <a:rPr lang="en-GB" sz="3600"/>
              <a:t>Mute selected audio</a:t>
            </a:r>
            <a:endParaRPr lang="en-US" sz="3600"/>
          </a:p>
        </p:txBody>
      </p:sp>
      <p:sp>
        <p:nvSpPr>
          <p:cNvPr id="13" name="AutoShape 5"/>
          <p:cNvSpPr>
            <a:spLocks noChangeArrowheads="1"/>
          </p:cNvSpPr>
          <p:nvPr/>
        </p:nvSpPr>
        <p:spPr bwMode="auto">
          <a:xfrm rot="10800000">
            <a:off x="2971800" y="762000"/>
            <a:ext cx="1439862" cy="431800"/>
          </a:xfrm>
          <a:prstGeom prst="leftArrow">
            <a:avLst>
              <a:gd name="adj1" fmla="val 50000"/>
              <a:gd name="adj2" fmla="val 83364"/>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endParaRPr lang="en-US">
              <a:solidFill>
                <a:schemeClr val="lt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66CC"/>
                </a:solidFill>
              </a:rPr>
              <a:t>What is Podcasting?</a:t>
            </a:r>
            <a:endParaRPr lang="en-US" dirty="0"/>
          </a:p>
        </p:txBody>
      </p:sp>
      <p:sp>
        <p:nvSpPr>
          <p:cNvPr id="3" name="Content Placeholder 2"/>
          <p:cNvSpPr>
            <a:spLocks noGrp="1"/>
          </p:cNvSpPr>
          <p:nvPr>
            <p:ph idx="1"/>
          </p:nvPr>
        </p:nvSpPr>
        <p:spPr/>
        <p:txBody>
          <a:bodyPr/>
          <a:lstStyle/>
          <a:p>
            <a:r>
              <a:rPr lang="en-US" dirty="0" smtClean="0"/>
              <a:t>Podcasting is a method of communication allowing anyone to create audio files and post them to the Internet for others to download and listen to at any time. These audio files can be downloaded to a personal computer or handheld device such as an iPod.</a:t>
            </a:r>
            <a:br>
              <a:rPr lang="en-US" dirty="0" smtClean="0"/>
            </a:br>
            <a:endParaRPr lang="en-US" dirty="0"/>
          </a:p>
        </p:txBody>
      </p:sp>
      <p:pic>
        <p:nvPicPr>
          <p:cNvPr id="4" name="Picture 2" descr="C:\Documents and Settings\sandy\Local Settings\Temporary Internet Files\Content.IE5\5XE2ZRQI\MCj04338630000[1].png"/>
          <p:cNvPicPr>
            <a:picLocks noChangeAspect="1" noChangeArrowheads="1"/>
          </p:cNvPicPr>
          <p:nvPr/>
        </p:nvPicPr>
        <p:blipFill>
          <a:blip r:embed="rId2"/>
          <a:srcRect/>
          <a:stretch>
            <a:fillRect/>
          </a:stretch>
        </p:blipFill>
        <p:spPr bwMode="auto">
          <a:xfrm>
            <a:off x="304800" y="4495800"/>
            <a:ext cx="2057400" cy="2057400"/>
          </a:xfrm>
          <a:prstGeom prst="rect">
            <a:avLst/>
          </a:prstGeom>
          <a:noFill/>
        </p:spPr>
      </p:pic>
      <p:pic>
        <p:nvPicPr>
          <p:cNvPr id="1026" name="Picture 2" descr="C:\Documents and Settings\sandy\Local Settings\Temporary Internet Files\Content.IE5\WQ5TUAU9\MPj04331720000[1].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016496" y="4724400"/>
            <a:ext cx="2127504" cy="2133600"/>
          </a:xfrm>
          <a:prstGeom prst="rect">
            <a:avLst/>
          </a:prstGeom>
          <a:noFill/>
        </p:spPr>
      </p:pic>
      <p:pic>
        <p:nvPicPr>
          <p:cNvPr id="1029" name="Picture 5" descr="C:\Documents and Settings\sandy\Local Settings\Temporary Internet Files\Content.IE5\WQ5TUAU9\MPj04330920000[1].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434366" y="4648200"/>
            <a:ext cx="2355224" cy="1911096"/>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srcRect l="14180" t="2951" r="68098" b="65538"/>
          <a:stretch>
            <a:fillRect/>
          </a:stretch>
        </p:blipFill>
        <p:spPr bwMode="auto">
          <a:xfrm>
            <a:off x="752475" y="2125663"/>
            <a:ext cx="2160587" cy="2305050"/>
          </a:xfrm>
          <a:prstGeom prst="rect">
            <a:avLst/>
          </a:prstGeom>
          <a:noFill/>
          <a:ln w="9525">
            <a:noFill/>
            <a:miter lim="800000"/>
            <a:headEnd/>
            <a:tailEnd/>
          </a:ln>
        </p:spPr>
      </p:pic>
      <p:sp>
        <p:nvSpPr>
          <p:cNvPr id="3" name="Text Box 5"/>
          <p:cNvSpPr txBox="1">
            <a:spLocks noChangeArrowheads="1"/>
          </p:cNvSpPr>
          <p:nvPr/>
        </p:nvSpPr>
        <p:spPr bwMode="auto">
          <a:xfrm>
            <a:off x="609600" y="1117600"/>
            <a:ext cx="2808287" cy="641350"/>
          </a:xfrm>
          <a:prstGeom prst="rect">
            <a:avLst/>
          </a:prstGeom>
          <a:noFill/>
          <a:ln w="9525">
            <a:noFill/>
            <a:miter lim="800000"/>
            <a:headEnd/>
            <a:tailEnd/>
          </a:ln>
        </p:spPr>
        <p:txBody>
          <a:bodyPr>
            <a:spAutoFit/>
          </a:bodyPr>
          <a:lstStyle/>
          <a:p>
            <a:pPr>
              <a:spcBef>
                <a:spcPct val="50000"/>
              </a:spcBef>
            </a:pPr>
            <a:r>
              <a:rPr lang="en-GB" sz="3600"/>
              <a:t>Effect Menu</a:t>
            </a:r>
            <a:endParaRPr lang="en-US" sz="3600"/>
          </a:p>
        </p:txBody>
      </p:sp>
      <p:sp>
        <p:nvSpPr>
          <p:cNvPr id="4" name="AutoShape 6"/>
          <p:cNvSpPr>
            <a:spLocks noChangeArrowheads="1"/>
          </p:cNvSpPr>
          <p:nvPr/>
        </p:nvSpPr>
        <p:spPr bwMode="auto">
          <a:xfrm rot="17824300">
            <a:off x="1041399" y="1695451"/>
            <a:ext cx="574675" cy="431800"/>
          </a:xfrm>
          <a:prstGeom prst="leftArrow">
            <a:avLst>
              <a:gd name="adj1" fmla="val 50000"/>
              <a:gd name="adj2" fmla="val 33272"/>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endParaRPr lang="en-US">
              <a:solidFill>
                <a:schemeClr val="lt1"/>
              </a:solidFill>
            </a:endParaRPr>
          </a:p>
        </p:txBody>
      </p:sp>
      <p:sp>
        <p:nvSpPr>
          <p:cNvPr id="5" name="Text Box 7"/>
          <p:cNvSpPr txBox="1">
            <a:spLocks noChangeArrowheads="1"/>
          </p:cNvSpPr>
          <p:nvPr/>
        </p:nvSpPr>
        <p:spPr bwMode="auto">
          <a:xfrm>
            <a:off x="3849687" y="1406525"/>
            <a:ext cx="4392613" cy="1190625"/>
          </a:xfrm>
          <a:prstGeom prst="rect">
            <a:avLst/>
          </a:prstGeom>
          <a:noFill/>
          <a:ln w="9525">
            <a:noFill/>
            <a:miter lim="800000"/>
            <a:headEnd/>
            <a:tailEnd/>
          </a:ln>
        </p:spPr>
        <p:txBody>
          <a:bodyPr>
            <a:spAutoFit/>
          </a:bodyPr>
          <a:lstStyle/>
          <a:p>
            <a:pPr>
              <a:spcBef>
                <a:spcPct val="50000"/>
              </a:spcBef>
            </a:pPr>
            <a:r>
              <a:rPr lang="en-GB" sz="3600"/>
              <a:t>Highlight audio then select…</a:t>
            </a:r>
            <a:endParaRPr lang="en-US" sz="3600"/>
          </a:p>
        </p:txBody>
      </p:sp>
      <p:sp>
        <p:nvSpPr>
          <p:cNvPr id="6" name="Text Box 8"/>
          <p:cNvSpPr txBox="1">
            <a:spLocks noChangeArrowheads="1"/>
          </p:cNvSpPr>
          <p:nvPr/>
        </p:nvSpPr>
        <p:spPr bwMode="auto">
          <a:xfrm>
            <a:off x="3705225" y="2990850"/>
            <a:ext cx="4537075" cy="641350"/>
          </a:xfrm>
          <a:prstGeom prst="rect">
            <a:avLst/>
          </a:prstGeom>
          <a:noFill/>
          <a:ln w="9525">
            <a:noFill/>
            <a:miter lim="800000"/>
            <a:headEnd/>
            <a:tailEnd/>
          </a:ln>
        </p:spPr>
        <p:txBody>
          <a:bodyPr>
            <a:spAutoFit/>
          </a:bodyPr>
          <a:lstStyle/>
          <a:p>
            <a:pPr>
              <a:spcBef>
                <a:spcPct val="50000"/>
              </a:spcBef>
            </a:pPr>
            <a:r>
              <a:rPr lang="en-GB" sz="3600"/>
              <a:t>Amplify: Make louder</a:t>
            </a:r>
            <a:endParaRPr lang="en-US" sz="3600"/>
          </a:p>
        </p:txBody>
      </p:sp>
      <p:sp>
        <p:nvSpPr>
          <p:cNvPr id="7" name="AutoShape 9"/>
          <p:cNvSpPr>
            <a:spLocks noChangeArrowheads="1"/>
          </p:cNvSpPr>
          <p:nvPr/>
        </p:nvSpPr>
        <p:spPr bwMode="auto">
          <a:xfrm rot="838284">
            <a:off x="1473200" y="2701925"/>
            <a:ext cx="2303462" cy="431800"/>
          </a:xfrm>
          <a:prstGeom prst="leftArrow">
            <a:avLst>
              <a:gd name="adj1" fmla="val 50000"/>
              <a:gd name="adj2" fmla="val 133364"/>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endParaRPr lang="en-US">
              <a:solidFill>
                <a:schemeClr val="lt1"/>
              </a:solidFill>
            </a:endParaRPr>
          </a:p>
        </p:txBody>
      </p:sp>
      <p:sp>
        <p:nvSpPr>
          <p:cNvPr id="8" name="AutoShape 10"/>
          <p:cNvSpPr>
            <a:spLocks noChangeArrowheads="1"/>
          </p:cNvSpPr>
          <p:nvPr/>
        </p:nvSpPr>
        <p:spPr bwMode="auto">
          <a:xfrm rot="838284">
            <a:off x="1689100" y="4359275"/>
            <a:ext cx="2303462" cy="431800"/>
          </a:xfrm>
          <a:prstGeom prst="leftArrow">
            <a:avLst>
              <a:gd name="adj1" fmla="val 50000"/>
              <a:gd name="adj2" fmla="val 133364"/>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endParaRPr lang="en-US">
              <a:solidFill>
                <a:schemeClr val="lt1"/>
              </a:solidFill>
            </a:endParaRPr>
          </a:p>
        </p:txBody>
      </p:sp>
      <p:sp>
        <p:nvSpPr>
          <p:cNvPr id="9" name="Text Box 11"/>
          <p:cNvSpPr txBox="1">
            <a:spLocks noChangeArrowheads="1"/>
          </p:cNvSpPr>
          <p:nvPr/>
        </p:nvSpPr>
        <p:spPr bwMode="auto">
          <a:xfrm>
            <a:off x="3921125" y="4508500"/>
            <a:ext cx="4537075" cy="1739900"/>
          </a:xfrm>
          <a:prstGeom prst="rect">
            <a:avLst/>
          </a:prstGeom>
          <a:noFill/>
          <a:ln w="9525">
            <a:noFill/>
            <a:miter lim="800000"/>
            <a:headEnd/>
            <a:tailEnd/>
          </a:ln>
        </p:spPr>
        <p:txBody>
          <a:bodyPr>
            <a:spAutoFit/>
          </a:bodyPr>
          <a:lstStyle/>
          <a:p>
            <a:pPr>
              <a:spcBef>
                <a:spcPct val="50000"/>
              </a:spcBef>
            </a:pPr>
            <a:r>
              <a:rPr lang="en-GB" sz="3600"/>
              <a:t>Fade In/Out: Useful for start or finish of sound track</a:t>
            </a:r>
            <a:endParaRPr lang="en-US" sz="360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a:srcRect r="80754" b="69489"/>
          <a:stretch>
            <a:fillRect/>
          </a:stretch>
        </p:blipFill>
        <p:spPr bwMode="auto">
          <a:xfrm>
            <a:off x="323850" y="1484313"/>
            <a:ext cx="4824413" cy="4589462"/>
          </a:xfrm>
          <a:prstGeom prst="rect">
            <a:avLst/>
          </a:prstGeom>
          <a:noFill/>
          <a:ln w="9525">
            <a:noFill/>
            <a:miter lim="800000"/>
            <a:headEnd/>
            <a:tailEnd/>
          </a:ln>
        </p:spPr>
      </p:pic>
      <p:sp>
        <p:nvSpPr>
          <p:cNvPr id="3" name="Text Box 5"/>
          <p:cNvSpPr txBox="1">
            <a:spLocks noChangeArrowheads="1"/>
          </p:cNvSpPr>
          <p:nvPr/>
        </p:nvSpPr>
        <p:spPr bwMode="auto">
          <a:xfrm>
            <a:off x="900113" y="260350"/>
            <a:ext cx="4751387" cy="641350"/>
          </a:xfrm>
          <a:prstGeom prst="rect">
            <a:avLst/>
          </a:prstGeom>
          <a:noFill/>
          <a:ln w="9525">
            <a:noFill/>
            <a:miter lim="800000"/>
            <a:headEnd/>
            <a:tailEnd/>
          </a:ln>
        </p:spPr>
        <p:txBody>
          <a:bodyPr>
            <a:spAutoFit/>
          </a:bodyPr>
          <a:lstStyle/>
          <a:p>
            <a:pPr>
              <a:spcBef>
                <a:spcPct val="50000"/>
              </a:spcBef>
            </a:pPr>
            <a:r>
              <a:rPr lang="en-GB" sz="3600"/>
              <a:t>To save your track.</a:t>
            </a:r>
            <a:endParaRPr lang="en-US" sz="3600"/>
          </a:p>
        </p:txBody>
      </p:sp>
      <p:sp>
        <p:nvSpPr>
          <p:cNvPr id="4" name="Text Box 6"/>
          <p:cNvSpPr txBox="1">
            <a:spLocks noChangeArrowheads="1"/>
          </p:cNvSpPr>
          <p:nvPr/>
        </p:nvSpPr>
        <p:spPr bwMode="auto">
          <a:xfrm>
            <a:off x="5400675" y="3332163"/>
            <a:ext cx="3275013" cy="1465262"/>
          </a:xfrm>
          <a:prstGeom prst="rect">
            <a:avLst/>
          </a:prstGeom>
          <a:noFill/>
          <a:ln w="9525">
            <a:noFill/>
            <a:miter lim="800000"/>
            <a:headEnd/>
            <a:tailEnd/>
          </a:ln>
        </p:spPr>
        <p:txBody>
          <a:bodyPr>
            <a:spAutoFit/>
          </a:bodyPr>
          <a:lstStyle/>
          <a:p>
            <a:pPr>
              <a:spcBef>
                <a:spcPct val="50000"/>
              </a:spcBef>
            </a:pPr>
            <a:r>
              <a:rPr lang="en-GB" sz="3600"/>
              <a:t>File menu</a:t>
            </a:r>
          </a:p>
          <a:p>
            <a:pPr>
              <a:spcBef>
                <a:spcPct val="50000"/>
              </a:spcBef>
            </a:pPr>
            <a:r>
              <a:rPr lang="en-GB" sz="3600"/>
              <a:t>Export as MP3</a:t>
            </a:r>
            <a:endParaRPr lang="en-US" sz="3600"/>
          </a:p>
        </p:txBody>
      </p:sp>
      <p:sp>
        <p:nvSpPr>
          <p:cNvPr id="5" name="AutoShape 7"/>
          <p:cNvSpPr>
            <a:spLocks noChangeArrowheads="1"/>
          </p:cNvSpPr>
          <p:nvPr/>
        </p:nvSpPr>
        <p:spPr bwMode="auto">
          <a:xfrm rot="838284">
            <a:off x="900113" y="2170113"/>
            <a:ext cx="1439862" cy="536575"/>
          </a:xfrm>
          <a:prstGeom prst="leftArrow">
            <a:avLst>
              <a:gd name="adj1" fmla="val 50000"/>
              <a:gd name="adj2" fmla="val 67086"/>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endParaRPr lang="en-US">
              <a:solidFill>
                <a:schemeClr val="lt1"/>
              </a:solidFill>
            </a:endParaRPr>
          </a:p>
        </p:txBody>
      </p:sp>
      <p:sp>
        <p:nvSpPr>
          <p:cNvPr id="6" name="AutoShape 8"/>
          <p:cNvSpPr>
            <a:spLocks noChangeArrowheads="1"/>
          </p:cNvSpPr>
          <p:nvPr/>
        </p:nvSpPr>
        <p:spPr bwMode="auto">
          <a:xfrm rot="838284">
            <a:off x="3132138" y="5734050"/>
            <a:ext cx="1439862" cy="536575"/>
          </a:xfrm>
          <a:prstGeom prst="leftArrow">
            <a:avLst>
              <a:gd name="adj1" fmla="val 50000"/>
              <a:gd name="adj2" fmla="val 67086"/>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endParaRPr lang="en-US">
              <a:solidFill>
                <a:schemeClr val="lt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a:srcRect l="12201" t="5707" r="46458" b="12587"/>
          <a:stretch>
            <a:fillRect/>
          </a:stretch>
        </p:blipFill>
        <p:spPr bwMode="auto">
          <a:xfrm>
            <a:off x="323850" y="404813"/>
            <a:ext cx="5040313" cy="5976937"/>
          </a:xfrm>
          <a:prstGeom prst="rect">
            <a:avLst/>
          </a:prstGeom>
          <a:noFill/>
          <a:ln w="9525">
            <a:noFill/>
            <a:miter lim="800000"/>
            <a:headEnd/>
            <a:tailEnd/>
          </a:ln>
        </p:spPr>
      </p:pic>
      <p:sp>
        <p:nvSpPr>
          <p:cNvPr id="5" name="AutoShape 5"/>
          <p:cNvSpPr>
            <a:spLocks noChangeArrowheads="1"/>
          </p:cNvSpPr>
          <p:nvPr/>
        </p:nvSpPr>
        <p:spPr bwMode="auto">
          <a:xfrm>
            <a:off x="4645025" y="4868863"/>
            <a:ext cx="1439863" cy="431800"/>
          </a:xfrm>
          <a:prstGeom prst="leftArrow">
            <a:avLst>
              <a:gd name="adj1" fmla="val 50000"/>
              <a:gd name="adj2" fmla="val 83364"/>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endParaRPr lang="en-US">
              <a:solidFill>
                <a:schemeClr val="lt1"/>
              </a:solidFill>
            </a:endParaRPr>
          </a:p>
        </p:txBody>
      </p:sp>
      <p:sp>
        <p:nvSpPr>
          <p:cNvPr id="6" name="Text Box 6"/>
          <p:cNvSpPr txBox="1">
            <a:spLocks noChangeArrowheads="1"/>
          </p:cNvSpPr>
          <p:nvPr/>
        </p:nvSpPr>
        <p:spPr bwMode="auto">
          <a:xfrm>
            <a:off x="5724525" y="1268413"/>
            <a:ext cx="2808288" cy="1190625"/>
          </a:xfrm>
          <a:prstGeom prst="rect">
            <a:avLst/>
          </a:prstGeom>
          <a:noFill/>
          <a:ln w="9525">
            <a:noFill/>
            <a:miter lim="800000"/>
            <a:headEnd/>
            <a:tailEnd/>
          </a:ln>
        </p:spPr>
        <p:txBody>
          <a:bodyPr>
            <a:spAutoFit/>
          </a:bodyPr>
          <a:lstStyle/>
          <a:p>
            <a:pPr>
              <a:spcBef>
                <a:spcPct val="50000"/>
              </a:spcBef>
            </a:pPr>
            <a:r>
              <a:rPr lang="en-GB" sz="3600"/>
              <a:t>Click on the time line</a:t>
            </a:r>
            <a:endParaRPr lang="en-US" sz="3600"/>
          </a:p>
        </p:txBody>
      </p:sp>
      <p:sp>
        <p:nvSpPr>
          <p:cNvPr id="7" name="Text Box 7"/>
          <p:cNvSpPr txBox="1">
            <a:spLocks noChangeArrowheads="1"/>
          </p:cNvSpPr>
          <p:nvPr/>
        </p:nvSpPr>
        <p:spPr bwMode="auto">
          <a:xfrm>
            <a:off x="6084888" y="4614863"/>
            <a:ext cx="2808287" cy="1739900"/>
          </a:xfrm>
          <a:prstGeom prst="rect">
            <a:avLst/>
          </a:prstGeom>
          <a:noFill/>
          <a:ln w="9525">
            <a:noFill/>
            <a:miter lim="800000"/>
            <a:headEnd/>
            <a:tailEnd/>
          </a:ln>
        </p:spPr>
        <p:txBody>
          <a:bodyPr>
            <a:spAutoFit/>
          </a:bodyPr>
          <a:lstStyle/>
          <a:p>
            <a:pPr>
              <a:spcBef>
                <a:spcPct val="50000"/>
              </a:spcBef>
            </a:pPr>
            <a:r>
              <a:rPr lang="en-GB" sz="3600"/>
              <a:t>New recording on track 2</a:t>
            </a:r>
            <a:endParaRPr lang="en-US" sz="3600"/>
          </a:p>
        </p:txBody>
      </p:sp>
      <p:sp>
        <p:nvSpPr>
          <p:cNvPr id="8" name="AutoShape 8"/>
          <p:cNvSpPr>
            <a:spLocks noChangeArrowheads="1"/>
          </p:cNvSpPr>
          <p:nvPr/>
        </p:nvSpPr>
        <p:spPr bwMode="auto">
          <a:xfrm>
            <a:off x="3708400" y="1557338"/>
            <a:ext cx="1439863" cy="431800"/>
          </a:xfrm>
          <a:prstGeom prst="leftArrow">
            <a:avLst>
              <a:gd name="adj1" fmla="val 50000"/>
              <a:gd name="adj2" fmla="val 83364"/>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endParaRPr lang="en-US">
              <a:solidFill>
                <a:schemeClr val="lt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66CC"/>
                </a:solidFill>
              </a:rPr>
              <a:t>Editing</a:t>
            </a:r>
          </a:p>
        </p:txBody>
      </p:sp>
      <p:sp>
        <p:nvSpPr>
          <p:cNvPr id="3" name="Content Placeholder 2"/>
          <p:cNvSpPr>
            <a:spLocks noGrp="1"/>
          </p:cNvSpPr>
          <p:nvPr>
            <p:ph idx="1"/>
          </p:nvPr>
        </p:nvSpPr>
        <p:spPr/>
        <p:txBody>
          <a:bodyPr/>
          <a:lstStyle/>
          <a:p>
            <a:r>
              <a:rPr lang="en-US" dirty="0" smtClean="0"/>
              <a:t>You may not have recorded the audio in order, so the first priority is to make sure all audio is in the correct order.</a:t>
            </a:r>
          </a:p>
          <a:p>
            <a:r>
              <a:rPr lang="en-US" dirty="0" smtClean="0"/>
              <a:t>Clips can be trimmed to delete any unnecessary pauses or interruptions.</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66CC"/>
                </a:solidFill>
              </a:rPr>
              <a:t>Postproduction</a:t>
            </a:r>
          </a:p>
        </p:txBody>
      </p:sp>
      <p:sp>
        <p:nvSpPr>
          <p:cNvPr id="3" name="Content Placeholder 2"/>
          <p:cNvSpPr>
            <a:spLocks noGrp="1"/>
          </p:cNvSpPr>
          <p:nvPr>
            <p:ph idx="1"/>
          </p:nvPr>
        </p:nvSpPr>
        <p:spPr/>
        <p:txBody>
          <a:bodyPr>
            <a:normAutofit fontScale="92500" lnSpcReduction="10000"/>
          </a:bodyPr>
          <a:lstStyle/>
          <a:p>
            <a:r>
              <a:rPr lang="en-US" dirty="0" smtClean="0"/>
              <a:t>Music and sound effects can be added in postproduction.</a:t>
            </a:r>
          </a:p>
          <a:p>
            <a:r>
              <a:rPr lang="en-US" dirty="0" smtClean="0"/>
              <a:t>Make sure you use “podsafe” music. Podsafe music is  the term for music that can be legally used in a podcast and freely distributed online for others to download. </a:t>
            </a:r>
          </a:p>
          <a:p>
            <a:r>
              <a:rPr lang="en-US" dirty="0" smtClean="0"/>
              <a:t>Podsafe Music Content is generally distributed under the </a:t>
            </a:r>
            <a:r>
              <a:rPr lang="en-US" dirty="0" smtClean="0">
                <a:hlinkClick r:id="rId2" action="ppaction://hlinkfile"/>
              </a:rPr>
              <a:t>Creative Commons</a:t>
            </a:r>
            <a:r>
              <a:rPr lang="en-US" dirty="0" smtClean="0"/>
              <a:t>  licenses that allow podcasters to freely use the music as long as they give credit to the original author of the soundtrack.</a:t>
            </a:r>
          </a:p>
        </p:txBody>
      </p:sp>
      <p:sp>
        <p:nvSpPr>
          <p:cNvPr id="5" name="TextBox 4"/>
          <p:cNvSpPr txBox="1"/>
          <p:nvPr/>
        </p:nvSpPr>
        <p:spPr>
          <a:xfrm>
            <a:off x="1371600" y="6248400"/>
            <a:ext cx="2667000" cy="369332"/>
          </a:xfrm>
          <a:prstGeom prst="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3" action="ppaction://hlinkfile"/>
              </a:rPr>
              <a:t>Copyright in Education</a:t>
            </a:r>
            <a:endPar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66CC"/>
                </a:solidFill>
              </a:rPr>
              <a:t>Here are some sites for podsafe music:</a:t>
            </a:r>
            <a:br>
              <a:rPr lang="en-US" dirty="0" smtClean="0">
                <a:solidFill>
                  <a:srgbClr val="FF66CC"/>
                </a:solidFill>
              </a:rPr>
            </a:br>
            <a:endParaRPr lang="en-US" dirty="0">
              <a:solidFill>
                <a:srgbClr val="FF66CC"/>
              </a:solidFill>
            </a:endParaRPr>
          </a:p>
        </p:txBody>
      </p:sp>
      <p:sp>
        <p:nvSpPr>
          <p:cNvPr id="3" name="Content Placeholder 2"/>
          <p:cNvSpPr>
            <a:spLocks noGrp="1"/>
          </p:cNvSpPr>
          <p:nvPr>
            <p:ph idx="1"/>
          </p:nvPr>
        </p:nvSpPr>
        <p:spPr>
          <a:xfrm>
            <a:off x="914400" y="1828800"/>
            <a:ext cx="7772400" cy="4526760"/>
          </a:xfrm>
        </p:spPr>
        <p:txBody>
          <a:bodyPr>
            <a:normAutofit fontScale="92500" lnSpcReduction="20000"/>
          </a:bodyPr>
          <a:lstStyle/>
          <a:p>
            <a:pPr lvl="0"/>
            <a:r>
              <a:rPr lang="en-US" smtClean="0">
                <a:hlinkClick r:id="rId2"/>
              </a:rPr>
              <a:t>The </a:t>
            </a:r>
            <a:r>
              <a:rPr lang="en-US" dirty="0" smtClean="0">
                <a:hlinkClick r:id="rId2"/>
              </a:rPr>
              <a:t>Free Sound Project</a:t>
            </a:r>
            <a:r>
              <a:rPr lang="en-US" dirty="0" smtClean="0"/>
              <a:t> </a:t>
            </a:r>
          </a:p>
          <a:p>
            <a:pPr lvl="0"/>
            <a:r>
              <a:rPr lang="en-US" dirty="0" smtClean="0">
                <a:hlinkClick r:id="rId3"/>
              </a:rPr>
              <a:t>Garage Band</a:t>
            </a:r>
            <a:endParaRPr lang="en-US" dirty="0" smtClean="0"/>
          </a:p>
          <a:p>
            <a:pPr lvl="0"/>
            <a:r>
              <a:rPr lang="en-US" dirty="0" err="1" smtClean="0">
                <a:hlinkClick r:id="rId4"/>
              </a:rPr>
              <a:t>SoundSnap</a:t>
            </a:r>
            <a:r>
              <a:rPr lang="en-US" dirty="0" smtClean="0"/>
              <a:t> </a:t>
            </a:r>
          </a:p>
          <a:p>
            <a:pPr lvl="0"/>
            <a:r>
              <a:rPr lang="en-US" dirty="0" smtClean="0">
                <a:hlinkClick r:id="rId5"/>
              </a:rPr>
              <a:t>Flash Kit - Sound FX</a:t>
            </a:r>
            <a:r>
              <a:rPr lang="en-US" dirty="0" smtClean="0"/>
              <a:t> </a:t>
            </a:r>
          </a:p>
          <a:p>
            <a:pPr lvl="0"/>
            <a:r>
              <a:rPr lang="en-US" dirty="0" smtClean="0">
                <a:hlinkClick r:id="rId6"/>
              </a:rPr>
              <a:t>Podcast Bumper Music</a:t>
            </a:r>
            <a:r>
              <a:rPr lang="en-US" dirty="0" smtClean="0"/>
              <a:t> </a:t>
            </a:r>
          </a:p>
          <a:p>
            <a:pPr lvl="0"/>
            <a:r>
              <a:rPr lang="en-US" dirty="0" err="1" smtClean="0">
                <a:hlinkClick r:id="rId7"/>
              </a:rPr>
              <a:t>fOUR</a:t>
            </a:r>
            <a:r>
              <a:rPr lang="en-US" dirty="0" smtClean="0">
                <a:hlinkClick r:id="rId7"/>
              </a:rPr>
              <a:t> </a:t>
            </a:r>
            <a:r>
              <a:rPr lang="en-US" dirty="0" err="1" smtClean="0">
                <a:hlinkClick r:id="rId7"/>
              </a:rPr>
              <a:t>bEES</a:t>
            </a:r>
            <a:r>
              <a:rPr lang="en-US" dirty="0" smtClean="0">
                <a:hlinkClick r:id="rId7"/>
              </a:rPr>
              <a:t> Free Media</a:t>
            </a:r>
            <a:r>
              <a:rPr lang="en-US" dirty="0" smtClean="0"/>
              <a:t> </a:t>
            </a:r>
          </a:p>
          <a:p>
            <a:pPr lvl="0"/>
            <a:r>
              <a:rPr lang="en-US" dirty="0" smtClean="0">
                <a:hlinkClick r:id="rId8"/>
              </a:rPr>
              <a:t>Podsafe Audio</a:t>
            </a:r>
            <a:r>
              <a:rPr lang="en-US" dirty="0" smtClean="0"/>
              <a:t> </a:t>
            </a:r>
          </a:p>
          <a:p>
            <a:pPr lvl="0"/>
            <a:r>
              <a:rPr lang="en-US" dirty="0" err="1" smtClean="0">
                <a:hlinkClick r:id="rId9"/>
              </a:rPr>
              <a:t>Mutopia</a:t>
            </a:r>
            <a:r>
              <a:rPr lang="en-US" dirty="0" smtClean="0"/>
              <a:t> </a:t>
            </a:r>
          </a:p>
          <a:p>
            <a:pPr lvl="0"/>
            <a:r>
              <a:rPr lang="en-US" dirty="0" err="1" smtClean="0">
                <a:hlinkClick r:id="rId10"/>
              </a:rPr>
              <a:t>ACIDplanet</a:t>
            </a:r>
            <a:r>
              <a:rPr lang="en-US" dirty="0" smtClean="0"/>
              <a:t> offers a free 8-pack of loops each Friday. </a:t>
            </a:r>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66CC"/>
                </a:solidFill>
              </a:rPr>
              <a:t>Copyright</a:t>
            </a:r>
          </a:p>
        </p:txBody>
      </p:sp>
      <p:sp>
        <p:nvSpPr>
          <p:cNvPr id="3" name="Content Placeholder 2"/>
          <p:cNvSpPr>
            <a:spLocks noGrp="1"/>
          </p:cNvSpPr>
          <p:nvPr>
            <p:ph idx="1"/>
          </p:nvPr>
        </p:nvSpPr>
        <p:spPr/>
        <p:txBody>
          <a:bodyPr>
            <a:normAutofit fontScale="85000" lnSpcReduction="20000"/>
          </a:bodyPr>
          <a:lstStyle/>
          <a:p>
            <a:r>
              <a:rPr lang="en-US" dirty="0" smtClean="0"/>
              <a:t>Using one’s own voice and existing personal archival material has the advantage of being copyrighted by you as the author. </a:t>
            </a:r>
          </a:p>
          <a:p>
            <a:r>
              <a:rPr lang="en-US" dirty="0" smtClean="0"/>
              <a:t>By using other's music, you are also likely crossing into the territory of deciding what should be the appropriate fair use of the copyrighted material. </a:t>
            </a:r>
          </a:p>
          <a:p>
            <a:pPr lvl="1"/>
            <a:r>
              <a:rPr lang="en-US" dirty="0" smtClean="0"/>
              <a:t>Put simply, if you are going to make money directly or indirectly by the presentation or distribution of the piece you have created, then you should have the composer's permission to use the music. </a:t>
            </a:r>
          </a:p>
          <a:p>
            <a:r>
              <a:rPr lang="en-US" dirty="0" smtClean="0"/>
              <a:t>Fortunately, numerous companies have developed copyright-free music collections and software to assist you in designing a soundtrack that is wholly yours.</a:t>
            </a:r>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7772400" cy="914400"/>
          </a:xfrm>
        </p:spPr>
        <p:txBody>
          <a:bodyPr/>
          <a:lstStyle/>
          <a:p>
            <a:r>
              <a:rPr lang="en-US" dirty="0" smtClean="0">
                <a:solidFill>
                  <a:srgbClr val="FF66CC"/>
                </a:solidFill>
              </a:rPr>
              <a:t>Read Education World's five-part series on copyright, fair use, and new technologies:</a:t>
            </a:r>
          </a:p>
        </p:txBody>
      </p:sp>
      <p:sp>
        <p:nvSpPr>
          <p:cNvPr id="3" name="Content Placeholder 2"/>
          <p:cNvSpPr>
            <a:spLocks noGrp="1"/>
          </p:cNvSpPr>
          <p:nvPr>
            <p:ph idx="1"/>
          </p:nvPr>
        </p:nvSpPr>
        <p:spPr>
          <a:xfrm>
            <a:off x="914400" y="3200400"/>
            <a:ext cx="7772400" cy="3155160"/>
          </a:xfrm>
        </p:spPr>
        <p:txBody>
          <a:bodyPr/>
          <a:lstStyle/>
          <a:p>
            <a:pPr>
              <a:tabLst>
                <a:tab pos="2232025" algn="l"/>
              </a:tabLst>
            </a:pPr>
            <a:r>
              <a:rPr lang="en-US" dirty="0" smtClean="0">
                <a:hlinkClick r:id="rId3"/>
              </a:rPr>
              <a:t>Copyrights and Copying Wrongs</a:t>
            </a:r>
            <a:endParaRPr lang="en-US" dirty="0" smtClean="0"/>
          </a:p>
          <a:p>
            <a:pPr>
              <a:tabLst>
                <a:tab pos="2232025" algn="l"/>
              </a:tabLst>
            </a:pPr>
            <a:r>
              <a:rPr lang="en-US" dirty="0" smtClean="0">
                <a:hlinkClick r:id="rId4"/>
              </a:rPr>
              <a:t>Is Fair Use a License to Steal?</a:t>
            </a:r>
            <a:endParaRPr lang="en-US" dirty="0" smtClean="0"/>
          </a:p>
          <a:p>
            <a:r>
              <a:rPr lang="en-US" dirty="0" smtClean="0">
                <a:hlinkClick r:id="rId5"/>
              </a:rPr>
              <a:t>Copyright Law and New Technologies</a:t>
            </a:r>
            <a:r>
              <a:rPr lang="en-US" dirty="0" smtClean="0"/>
              <a:t> </a:t>
            </a:r>
          </a:p>
          <a:p>
            <a:r>
              <a:rPr lang="en-US" dirty="0" smtClean="0">
                <a:hlinkClick r:id="rId6"/>
              </a:rPr>
              <a:t>Applying Fair Use to New Technologies</a:t>
            </a:r>
            <a:r>
              <a:rPr lang="en-US" dirty="0" smtClean="0"/>
              <a:t> </a:t>
            </a:r>
          </a:p>
          <a:p>
            <a:r>
              <a:rPr lang="en-US" dirty="0" smtClean="0">
                <a:hlinkClick r:id="rId7"/>
              </a:rPr>
              <a:t>District Liability and Teaching Responsibility</a:t>
            </a:r>
            <a:r>
              <a:rPr lang="en-US" dirty="0" smtClean="0"/>
              <a:t> </a:t>
            </a:r>
          </a:p>
          <a:p>
            <a:endParaRPr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66CC"/>
                </a:solidFill>
              </a:rPr>
              <a:t>Publishing</a:t>
            </a:r>
            <a:endParaRPr lang="en-US" dirty="0">
              <a:solidFill>
                <a:srgbClr val="FF66CC"/>
              </a:solidFill>
            </a:endParaRPr>
          </a:p>
        </p:txBody>
      </p:sp>
      <p:sp>
        <p:nvSpPr>
          <p:cNvPr id="3" name="Content Placeholder 2"/>
          <p:cNvSpPr>
            <a:spLocks noGrp="1"/>
          </p:cNvSpPr>
          <p:nvPr>
            <p:ph idx="1"/>
          </p:nvPr>
        </p:nvSpPr>
        <p:spPr/>
        <p:txBody>
          <a:bodyPr>
            <a:normAutofit lnSpcReduction="10000"/>
          </a:bodyPr>
          <a:lstStyle/>
          <a:p>
            <a:r>
              <a:rPr lang="en-US" dirty="0" smtClean="0"/>
              <a:t>Once the podcast sounds just the way you want it, it's time to publish it. </a:t>
            </a:r>
          </a:p>
          <a:p>
            <a:pPr lvl="1"/>
            <a:r>
              <a:rPr lang="en-US" dirty="0" smtClean="0"/>
              <a:t>You can export to an MP3 in Audacity</a:t>
            </a:r>
          </a:p>
          <a:p>
            <a:pPr lvl="1"/>
            <a:r>
              <a:rPr lang="en-US" dirty="0" smtClean="0"/>
              <a:t>Then double-click on the MP3 file to open it in iTunes. </a:t>
            </a:r>
          </a:p>
          <a:p>
            <a:pPr lvl="1"/>
            <a:r>
              <a:rPr lang="en-US" dirty="0" smtClean="0"/>
              <a:t>Select the file you opened in iTunes and select </a:t>
            </a:r>
            <a:r>
              <a:rPr lang="en-US" i="1" dirty="0" smtClean="0"/>
              <a:t>Get Info</a:t>
            </a:r>
            <a:r>
              <a:rPr lang="en-US" dirty="0" smtClean="0"/>
              <a:t> from the </a:t>
            </a:r>
            <a:r>
              <a:rPr lang="en-US" i="1" dirty="0" smtClean="0"/>
              <a:t>File</a:t>
            </a:r>
            <a:r>
              <a:rPr lang="en-US" dirty="0" smtClean="0"/>
              <a:t> menu. Click Yes if it asks you if you’re sure you want to edit. Complete the fields. It's best to make sure this information is consistent in each podcast produced. Make sure you choose Podcast as the Genre.</a:t>
            </a:r>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srcRect l="19531" t="29954" r="25000" b="15625"/>
          <a:stretch>
            <a:fillRect/>
          </a:stretch>
        </p:blipFill>
        <p:spPr bwMode="auto">
          <a:xfrm>
            <a:off x="990600" y="762000"/>
            <a:ext cx="7162800" cy="527062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66CC"/>
                </a:solidFill>
              </a:rPr>
              <a:t>What is a Podcast?</a:t>
            </a:r>
            <a:endParaRPr lang="en-US" dirty="0">
              <a:solidFill>
                <a:srgbClr val="FF66CC"/>
              </a:solidFill>
            </a:endParaRPr>
          </a:p>
        </p:txBody>
      </p:sp>
      <p:sp>
        <p:nvSpPr>
          <p:cNvPr id="3" name="Content Placeholder 2"/>
          <p:cNvSpPr>
            <a:spLocks noGrp="1"/>
          </p:cNvSpPr>
          <p:nvPr>
            <p:ph idx="1"/>
          </p:nvPr>
        </p:nvSpPr>
        <p:spPr/>
        <p:txBody>
          <a:bodyPr/>
          <a:lstStyle/>
          <a:p>
            <a:pPr marL="411480" lvl="1" indent="-342900">
              <a:spcBef>
                <a:spcPts val="700"/>
              </a:spcBef>
              <a:buClr>
                <a:schemeClr val="accent2">
                  <a:lumMod val="75000"/>
                </a:schemeClr>
              </a:buClr>
              <a:buSzPct val="85000"/>
              <a:buFont typeface="Wingdings 2" pitchFamily="18" charset="2"/>
              <a:buChar char=""/>
            </a:pPr>
            <a:r>
              <a:rPr lang="en-US" sz="2800" dirty="0" smtClean="0"/>
              <a:t>A digital recording of a radio broadcast or similar program, made available on the Internet for downloading to a personal audio player</a:t>
            </a:r>
          </a:p>
          <a:p>
            <a:pPr marL="411480" lvl="1" indent="-342900">
              <a:spcBef>
                <a:spcPts val="700"/>
              </a:spcBef>
              <a:buClr>
                <a:schemeClr val="accent2">
                  <a:lumMod val="75000"/>
                </a:schemeClr>
              </a:buClr>
              <a:buSzPct val="85000"/>
              <a:buFont typeface="Wingdings 2" pitchFamily="18" charset="2"/>
              <a:buChar char=""/>
            </a:pPr>
            <a:r>
              <a:rPr lang="en-US" sz="2800" dirty="0" smtClean="0"/>
              <a:t>The word podcast itself is a combination of the words</a:t>
            </a:r>
          </a:p>
          <a:p>
            <a:pPr marL="411480" lvl="1" indent="-342900">
              <a:spcBef>
                <a:spcPts val="700"/>
              </a:spcBef>
              <a:buClr>
                <a:schemeClr val="accent2">
                  <a:lumMod val="75000"/>
                </a:schemeClr>
              </a:buClr>
              <a:buSzPct val="85000"/>
              <a:buFont typeface="Wingdings 2" pitchFamily="18" charset="2"/>
              <a:buChar char=""/>
            </a:pPr>
            <a:endParaRPr lang="en-US" dirty="0" smtClean="0"/>
          </a:p>
          <a:p>
            <a:pPr>
              <a:buNone/>
            </a:pPr>
            <a:endParaRPr lang="en-US" dirty="0"/>
          </a:p>
        </p:txBody>
      </p:sp>
      <p:graphicFrame>
        <p:nvGraphicFramePr>
          <p:cNvPr id="4" name="Diagram 3"/>
          <p:cNvGraphicFramePr/>
          <p:nvPr/>
        </p:nvGraphicFramePr>
        <p:xfrm>
          <a:off x="2495550" y="3810000"/>
          <a:ext cx="4438650" cy="259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66CC"/>
                </a:solidFill>
              </a:rPr>
              <a:t>Publishing (continued)</a:t>
            </a:r>
            <a:endParaRPr lang="en-US" dirty="0">
              <a:solidFill>
                <a:srgbClr val="FF66CC"/>
              </a:solidFill>
            </a:endParaRPr>
          </a:p>
        </p:txBody>
      </p:sp>
      <p:pic>
        <p:nvPicPr>
          <p:cNvPr id="4" name="Content Placeholder 3" descr="iTunes Info Window"/>
          <p:cNvPicPr>
            <a:picLocks noGrp="1"/>
          </p:cNvPicPr>
          <p:nvPr>
            <p:ph idx="1"/>
          </p:nvPr>
        </p:nvPicPr>
        <p:blipFill>
          <a:blip r:embed="rId2"/>
          <a:srcRect/>
          <a:stretch>
            <a:fillRect/>
          </a:stretch>
        </p:blipFill>
        <p:spPr bwMode="auto">
          <a:xfrm>
            <a:off x="4391025" y="2057400"/>
            <a:ext cx="4448175" cy="4038600"/>
          </a:xfrm>
          <a:prstGeom prst="rect">
            <a:avLst/>
          </a:prstGeom>
          <a:noFill/>
          <a:ln w="9525">
            <a:noFill/>
            <a:miter lim="800000"/>
            <a:headEnd/>
            <a:tailEnd/>
          </a:ln>
        </p:spPr>
      </p:pic>
      <p:sp>
        <p:nvSpPr>
          <p:cNvPr id="5" name="Rectangle 4"/>
          <p:cNvSpPr/>
          <p:nvPr/>
        </p:nvSpPr>
        <p:spPr>
          <a:xfrm>
            <a:off x="457200" y="2133600"/>
            <a:ext cx="3657600" cy="1200329"/>
          </a:xfrm>
          <a:prstGeom prst="rect">
            <a:avLst/>
          </a:prstGeom>
        </p:spPr>
        <p:txBody>
          <a:bodyPr wrap="square">
            <a:spAutoFit/>
          </a:bodyPr>
          <a:lstStyle/>
          <a:p>
            <a:r>
              <a:rPr lang="en-US" sz="2400" dirty="0" smtClean="0"/>
              <a:t>Once you have the fields completed the way you want them, then click OK.</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66CC"/>
                </a:solidFill>
              </a:rPr>
              <a:t>Publishing (continued)</a:t>
            </a:r>
            <a:endParaRPr lang="en-US" dirty="0"/>
          </a:p>
        </p:txBody>
      </p:sp>
      <p:sp>
        <p:nvSpPr>
          <p:cNvPr id="3" name="Content Placeholder 2"/>
          <p:cNvSpPr>
            <a:spLocks noGrp="1"/>
          </p:cNvSpPr>
          <p:nvPr>
            <p:ph idx="1"/>
          </p:nvPr>
        </p:nvSpPr>
        <p:spPr/>
        <p:txBody>
          <a:bodyPr/>
          <a:lstStyle/>
          <a:p>
            <a:r>
              <a:rPr lang="en-US" dirty="0" smtClean="0"/>
              <a:t>Publishing is the most technical part of the entire process. </a:t>
            </a:r>
          </a:p>
          <a:p>
            <a:r>
              <a:rPr lang="en-US" dirty="0" err="1" smtClean="0">
                <a:hlinkClick r:id="rId2"/>
              </a:rPr>
              <a:t>Gcast</a:t>
            </a:r>
            <a:r>
              <a:rPr lang="en-US" dirty="0" smtClean="0">
                <a:hlinkClick r:id="rId2"/>
              </a:rPr>
              <a:t> Podcasting</a:t>
            </a:r>
            <a:r>
              <a:rPr lang="en-US" dirty="0" smtClean="0"/>
              <a:t> is a site that lets you create and store podcasts. By using code from </a:t>
            </a:r>
            <a:r>
              <a:rPr lang="en-US" dirty="0" err="1" smtClean="0"/>
              <a:t>Gcast</a:t>
            </a:r>
            <a:r>
              <a:rPr lang="en-US" dirty="0" smtClean="0"/>
              <a:t> you can even add your own podcasts to your Web site. You will need to sign up for a free account with </a:t>
            </a:r>
            <a:r>
              <a:rPr lang="en-US" dirty="0" err="1" smtClean="0"/>
              <a:t>Gcast</a:t>
            </a:r>
            <a:r>
              <a:rPr lang="en-US" dirty="0" smtClean="0"/>
              <a:t>.</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66CC"/>
                </a:solidFill>
              </a:rPr>
              <a:t>Publishing (continued)</a:t>
            </a:r>
            <a:endParaRPr lang="en-US" dirty="0"/>
          </a:p>
        </p:txBody>
      </p:sp>
      <p:sp>
        <p:nvSpPr>
          <p:cNvPr id="3" name="Content Placeholder 2"/>
          <p:cNvSpPr>
            <a:spLocks noGrp="1"/>
          </p:cNvSpPr>
          <p:nvPr>
            <p:ph idx="1"/>
          </p:nvPr>
        </p:nvSpPr>
        <p:spPr/>
        <p:txBody>
          <a:bodyPr>
            <a:normAutofit fontScale="77500" lnSpcReduction="20000"/>
          </a:bodyPr>
          <a:lstStyle/>
          <a:p>
            <a:r>
              <a:rPr lang="en-US" dirty="0" err="1" smtClean="0"/>
              <a:t>Gcast</a:t>
            </a:r>
            <a:r>
              <a:rPr lang="en-US" dirty="0" smtClean="0"/>
              <a:t>- </a:t>
            </a:r>
            <a:r>
              <a:rPr lang="en-US" dirty="0" smtClean="0">
                <a:hlinkClick r:id="rId2"/>
              </a:rPr>
              <a:t>http://www.gcast.com/user</a:t>
            </a:r>
            <a:endParaRPr lang="en-US" dirty="0" smtClean="0"/>
          </a:p>
          <a:p>
            <a:pPr lvl="1"/>
            <a:r>
              <a:rPr lang="en-US" dirty="0" smtClean="0"/>
              <a:t>Register for free.</a:t>
            </a:r>
          </a:p>
          <a:p>
            <a:pPr lvl="1"/>
            <a:r>
              <a:rPr lang="en-US" dirty="0" smtClean="0"/>
              <a:t>Every account comes with its own podcast channel, and you can edit or create additional channels at any time.</a:t>
            </a:r>
          </a:p>
          <a:p>
            <a:pPr lvl="1"/>
            <a:r>
              <a:rPr lang="en-US" dirty="0" smtClean="0"/>
              <a:t>Name your channel. Mine is “Purple Pride Radio”. I list the author as “White Lake School” and the category as K-12. Also, list some keywords to make your podcast searchable.</a:t>
            </a:r>
          </a:p>
          <a:p>
            <a:pPr lvl="1"/>
            <a:r>
              <a:rPr lang="en-US" dirty="0" smtClean="0"/>
              <a:t>Then from your personal </a:t>
            </a:r>
            <a:r>
              <a:rPr lang="en-US" dirty="0" err="1" smtClean="0"/>
              <a:t>Gcast</a:t>
            </a:r>
            <a:r>
              <a:rPr lang="en-US" dirty="0" smtClean="0"/>
              <a:t> home, you are able to upload your podcast by clicking the “Upload new audio files”.</a:t>
            </a:r>
          </a:p>
          <a:p>
            <a:r>
              <a:rPr lang="en-US" dirty="0" smtClean="0">
                <a:hlinkClick r:id="rId3"/>
              </a:rPr>
              <a:t>Submit</a:t>
            </a:r>
            <a:r>
              <a:rPr lang="en-US" dirty="0" smtClean="0"/>
              <a:t> the web address of your RSS feed (your personal </a:t>
            </a:r>
            <a:r>
              <a:rPr lang="en-US" dirty="0" err="1" smtClean="0"/>
              <a:t>Gcast</a:t>
            </a:r>
            <a:r>
              <a:rPr lang="en-US" dirty="0" smtClean="0"/>
              <a:t> page) to podcast directories, including iTunes, to tell the world about the podcast! You can find a link on your </a:t>
            </a:r>
            <a:r>
              <a:rPr lang="en-US" dirty="0" err="1" smtClean="0"/>
              <a:t>Gcast</a:t>
            </a:r>
            <a:r>
              <a:rPr lang="en-US" dirty="0" smtClean="0"/>
              <a:t> “Edit your podcast channel” page that will help you find the podcast feed URL to submit to iTunes.</a:t>
            </a:r>
          </a:p>
          <a:p>
            <a:r>
              <a:rPr lang="en-US" dirty="0" smtClean="0">
                <a:hlinkClick r:id="rId4"/>
              </a:rPr>
              <a:t>Learn how</a:t>
            </a:r>
            <a:r>
              <a:rPr lang="en-US" dirty="0" smtClean="0"/>
              <a:t> to link to your podcast in iTunes so web visitors can easily subscribe.</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66CC"/>
                </a:solidFill>
              </a:rPr>
              <a:t>Review of Publishing</a:t>
            </a:r>
            <a:r>
              <a:rPr lang="en-US" dirty="0" smtClean="0"/>
              <a:t> </a:t>
            </a:r>
            <a:r>
              <a:rPr lang="en-US" dirty="0" smtClean="0">
                <a:solidFill>
                  <a:srgbClr val="FF66CC"/>
                </a:solidFill>
              </a:rPr>
              <a:t>your</a:t>
            </a:r>
            <a:r>
              <a:rPr lang="en-US" dirty="0" smtClean="0"/>
              <a:t> </a:t>
            </a:r>
            <a:r>
              <a:rPr lang="en-US" dirty="0" smtClean="0">
                <a:solidFill>
                  <a:srgbClr val="FF66CC"/>
                </a:solidFill>
              </a:rPr>
              <a:t>Podcast</a:t>
            </a:r>
            <a:r>
              <a:rPr lang="en-US" dirty="0" smtClean="0"/>
              <a:t> </a:t>
            </a:r>
            <a:br>
              <a:rPr lang="en-US" dirty="0" smtClean="0"/>
            </a:br>
            <a:endParaRPr lang="en-US" dirty="0"/>
          </a:p>
        </p:txBody>
      </p:sp>
      <p:sp>
        <p:nvSpPr>
          <p:cNvPr id="3" name="Content Placeholder 2"/>
          <p:cNvSpPr>
            <a:spLocks noGrp="1"/>
          </p:cNvSpPr>
          <p:nvPr>
            <p:ph idx="1"/>
          </p:nvPr>
        </p:nvSpPr>
        <p:spPr>
          <a:xfrm>
            <a:off x="914400" y="1905000"/>
            <a:ext cx="7772400" cy="4724400"/>
          </a:xfrm>
        </p:spPr>
        <p:txBody>
          <a:bodyPr>
            <a:normAutofit lnSpcReduction="10000"/>
          </a:bodyPr>
          <a:lstStyle/>
          <a:p>
            <a:pPr marL="58738" indent="9525">
              <a:buNone/>
            </a:pPr>
            <a:r>
              <a:rPr lang="en-US" dirty="0" smtClean="0"/>
              <a:t>The basic idea is that you need to have a place where your podcast is stored (</a:t>
            </a:r>
            <a:r>
              <a:rPr lang="en-US" dirty="0" err="1" smtClean="0"/>
              <a:t>Gcast</a:t>
            </a:r>
            <a:r>
              <a:rPr lang="en-US" dirty="0" smtClean="0"/>
              <a:t>) for people to download it, and then create a web link that other people can use to find the file.) Once you have the feed URL, load iTunes (podcast directory), go to the iTunes Music Store, click the Podcasts link in the left-hand column, and look for the Publish a Podcast link on the left of the Podcasts page. Click that link, enter the URL for your podcast (your </a:t>
            </a:r>
            <a:r>
              <a:rPr lang="en-US" dirty="0" err="1" smtClean="0"/>
              <a:t>Gcast</a:t>
            </a:r>
            <a:r>
              <a:rPr lang="en-US" dirty="0" smtClean="0"/>
              <a:t> site), then click Continue. </a:t>
            </a:r>
          </a:p>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66CC"/>
                </a:solidFill>
              </a:rPr>
              <a:t>Publishing to iTunes</a:t>
            </a:r>
            <a:endParaRPr lang="en-US" dirty="0">
              <a:solidFill>
                <a:srgbClr val="FF66CC"/>
              </a:solidFill>
            </a:endParaRPr>
          </a:p>
        </p:txBody>
      </p:sp>
      <p:sp>
        <p:nvSpPr>
          <p:cNvPr id="3" name="Content Placeholder 2"/>
          <p:cNvSpPr>
            <a:spLocks noGrp="1"/>
          </p:cNvSpPr>
          <p:nvPr>
            <p:ph idx="1"/>
          </p:nvPr>
        </p:nvSpPr>
        <p:spPr/>
        <p:txBody>
          <a:bodyPr>
            <a:normAutofit fontScale="92500" lnSpcReduction="10000"/>
          </a:bodyPr>
          <a:lstStyle/>
          <a:p>
            <a:r>
              <a:rPr lang="en-US" dirty="0" smtClean="0"/>
              <a:t> At this point, you’ll have to sign in to your iTunes Music Store account. While you can browse, subscribe to and download podcasts without an iTunes Music Store account, you cannot submit any unless you have an account in the store you want to add them to. </a:t>
            </a:r>
          </a:p>
          <a:p>
            <a:r>
              <a:rPr lang="en-US" dirty="0" smtClean="0"/>
              <a:t>If you do have an iTunes Music Store account, the rest is simple: iTunes automatically picks up any comments and descriptions you’ve added to your RSS feed; you cannot edit them once the podcast is added to iTunes</a:t>
            </a:r>
          </a:p>
          <a:p>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cene3d>
            <a:camera prst="orthographicFront"/>
            <a:lightRig rig="flat" dir="t">
              <a:rot lat="0" lon="0" rev="18900000"/>
            </a:lightRig>
          </a:scene3d>
          <a:sp3d>
            <a:bevelT/>
          </a:sp3d>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dirty="0" smtClean="0">
                <a:solidFill>
                  <a:srgbClr val="FF66CC"/>
                </a:solidFill>
              </a:rPr>
              <a:t>Podcasting-As Easy as 1-2-3</a:t>
            </a:r>
          </a:p>
        </p:txBody>
      </p:sp>
      <p:sp>
        <p:nvSpPr>
          <p:cNvPr id="4" name="AutoShape 4"/>
          <p:cNvSpPr>
            <a:spLocks noChangeArrowheads="1"/>
          </p:cNvSpPr>
          <p:nvPr/>
        </p:nvSpPr>
        <p:spPr bwMode="auto">
          <a:xfrm>
            <a:off x="534924" y="1981200"/>
            <a:ext cx="2362200" cy="2587752"/>
          </a:xfrm>
          <a:prstGeom prst="downArrowCallout">
            <a:avLst>
              <a:gd name="adj1" fmla="val 29808"/>
              <a:gd name="adj2" fmla="val 29808"/>
              <a:gd name="adj3" fmla="val 16667"/>
              <a:gd name="adj4" fmla="val 66667"/>
            </a:avLst>
          </a:prstGeom>
          <a:gradFill>
            <a:gsLst>
              <a:gs pos="0">
                <a:schemeClr val="bg2">
                  <a:lumMod val="60000"/>
                  <a:lumOff val="40000"/>
                </a:schemeClr>
              </a:gs>
              <a:gs pos="30000">
                <a:schemeClr val="accent2">
                  <a:tint val="38000"/>
                  <a:satMod val="260000"/>
                </a:schemeClr>
              </a:gs>
              <a:gs pos="75000">
                <a:schemeClr val="accent2">
                  <a:tint val="55000"/>
                  <a:satMod val="255000"/>
                </a:schemeClr>
              </a:gs>
              <a:gs pos="100000">
                <a:schemeClr val="accent2">
                  <a:tint val="70000"/>
                  <a:satMod val="255000"/>
                </a:schemeClr>
              </a:gs>
            </a:gsLst>
          </a:gradFill>
          <a:ln>
            <a:headEnd/>
            <a:tailEnd/>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none" anchor="ctr"/>
          <a:lstStyle/>
          <a:p>
            <a:pPr algn="ctr"/>
            <a:r>
              <a:rPr lang="en-US" dirty="0" smtClean="0"/>
              <a:t>1. Create your </a:t>
            </a:r>
            <a:br>
              <a:rPr lang="en-US" dirty="0" smtClean="0"/>
            </a:br>
            <a:r>
              <a:rPr lang="en-US" dirty="0" smtClean="0"/>
              <a:t>MP3 using </a:t>
            </a:r>
            <a:br>
              <a:rPr lang="en-US" dirty="0" smtClean="0"/>
            </a:br>
            <a:r>
              <a:rPr lang="en-US" dirty="0" smtClean="0"/>
              <a:t>Audacity </a:t>
            </a:r>
          </a:p>
          <a:p>
            <a:pPr algn="ctr"/>
            <a:endParaRPr lang="en-US" b="0" dirty="0"/>
          </a:p>
        </p:txBody>
      </p:sp>
      <p:sp>
        <p:nvSpPr>
          <p:cNvPr id="5" name="AutoShape 8"/>
          <p:cNvSpPr>
            <a:spLocks noChangeArrowheads="1"/>
          </p:cNvSpPr>
          <p:nvPr/>
        </p:nvSpPr>
        <p:spPr bwMode="auto">
          <a:xfrm>
            <a:off x="3505200" y="1981200"/>
            <a:ext cx="2362200" cy="2587752"/>
          </a:xfrm>
          <a:prstGeom prst="downArrowCallout">
            <a:avLst>
              <a:gd name="adj1" fmla="val 29808"/>
              <a:gd name="adj2" fmla="val 29808"/>
              <a:gd name="adj3" fmla="val 16667"/>
              <a:gd name="adj4" fmla="val 66667"/>
            </a:avLst>
          </a:prstGeom>
          <a:gradFill>
            <a:gsLst>
              <a:gs pos="0">
                <a:schemeClr val="bg2">
                  <a:lumMod val="60000"/>
                  <a:lumOff val="40000"/>
                </a:schemeClr>
              </a:gs>
              <a:gs pos="30000">
                <a:schemeClr val="accent2">
                  <a:tint val="38000"/>
                  <a:satMod val="260000"/>
                </a:schemeClr>
              </a:gs>
              <a:gs pos="75000">
                <a:schemeClr val="accent2">
                  <a:tint val="55000"/>
                  <a:satMod val="255000"/>
                </a:schemeClr>
              </a:gs>
              <a:gs pos="100000">
                <a:schemeClr val="accent2">
                  <a:tint val="70000"/>
                  <a:satMod val="255000"/>
                </a:schemeClr>
              </a:gs>
            </a:gsLst>
          </a:gradFill>
          <a:ln>
            <a:headEnd/>
            <a:tailEnd/>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none" anchor="ctr"/>
          <a:lstStyle/>
          <a:p>
            <a:pPr algn="ctr"/>
            <a:r>
              <a:rPr lang="en-US" dirty="0" smtClean="0"/>
              <a:t>2. Post your MP3 to an</a:t>
            </a:r>
          </a:p>
          <a:p>
            <a:pPr algn="ctr"/>
            <a:r>
              <a:rPr lang="en-US" dirty="0" smtClean="0"/>
              <a:t> Internet location that </a:t>
            </a:r>
          </a:p>
          <a:p>
            <a:pPr algn="ctr"/>
            <a:r>
              <a:rPr lang="en-US" dirty="0" smtClean="0"/>
              <a:t>uses an RSS feed </a:t>
            </a:r>
            <a:br>
              <a:rPr lang="en-US" dirty="0" smtClean="0"/>
            </a:br>
            <a:r>
              <a:rPr lang="en-US" dirty="0" smtClean="0"/>
              <a:t>to syndicate (or send </a:t>
            </a:r>
          </a:p>
          <a:p>
            <a:pPr algn="ctr"/>
            <a:r>
              <a:rPr lang="en-US" dirty="0" smtClean="0"/>
              <a:t>out) your audio </a:t>
            </a:r>
          </a:p>
          <a:p>
            <a:pPr algn="ctr"/>
            <a:endParaRPr lang="en-US" dirty="0"/>
          </a:p>
        </p:txBody>
      </p:sp>
      <p:sp>
        <p:nvSpPr>
          <p:cNvPr id="6" name="AutoShape 9"/>
          <p:cNvSpPr>
            <a:spLocks noChangeArrowheads="1"/>
          </p:cNvSpPr>
          <p:nvPr/>
        </p:nvSpPr>
        <p:spPr bwMode="auto">
          <a:xfrm>
            <a:off x="6478524" y="1981200"/>
            <a:ext cx="2362200" cy="2590800"/>
          </a:xfrm>
          <a:prstGeom prst="downArrowCallout">
            <a:avLst>
              <a:gd name="adj1" fmla="val 29808"/>
              <a:gd name="adj2" fmla="val 29808"/>
              <a:gd name="adj3" fmla="val 16667"/>
              <a:gd name="adj4" fmla="val 66667"/>
            </a:avLst>
          </a:prstGeom>
          <a:gradFill>
            <a:gsLst>
              <a:gs pos="0">
                <a:schemeClr val="bg2">
                  <a:lumMod val="60000"/>
                  <a:lumOff val="40000"/>
                </a:schemeClr>
              </a:gs>
              <a:gs pos="30000">
                <a:schemeClr val="accent2">
                  <a:tint val="38000"/>
                  <a:satMod val="260000"/>
                </a:schemeClr>
              </a:gs>
              <a:gs pos="75000">
                <a:schemeClr val="accent2">
                  <a:tint val="55000"/>
                  <a:satMod val="255000"/>
                </a:schemeClr>
              </a:gs>
              <a:gs pos="100000">
                <a:schemeClr val="accent2">
                  <a:tint val="70000"/>
                  <a:satMod val="255000"/>
                </a:schemeClr>
              </a:gs>
            </a:gsLst>
          </a:gradFill>
          <a:ln>
            <a:headEnd/>
            <a:tailEnd/>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none" anchor="ctr"/>
          <a:lstStyle/>
          <a:p>
            <a:pPr algn="ctr"/>
            <a:r>
              <a:rPr lang="en-US" dirty="0" smtClean="0"/>
              <a:t>3. Choose a host that</a:t>
            </a:r>
          </a:p>
          <a:p>
            <a:pPr algn="ctr"/>
            <a:r>
              <a:rPr lang="en-US" dirty="0" smtClean="0"/>
              <a:t> will ‘grab,’ store, and </a:t>
            </a:r>
          </a:p>
          <a:p>
            <a:pPr algn="ctr"/>
            <a:r>
              <a:rPr lang="en-US" dirty="0" smtClean="0"/>
              <a:t>update  your podcast</a:t>
            </a:r>
          </a:p>
          <a:p>
            <a:pPr algn="ctr"/>
            <a:r>
              <a:rPr lang="en-US" dirty="0" smtClean="0"/>
              <a:t> list every time you</a:t>
            </a:r>
          </a:p>
          <a:p>
            <a:pPr algn="ctr"/>
            <a:r>
              <a:rPr lang="en-US" dirty="0" smtClean="0"/>
              <a:t> post to RSS location.</a:t>
            </a:r>
          </a:p>
          <a:p>
            <a:pPr algn="ctr"/>
            <a:endParaRPr lang="en-US" dirty="0"/>
          </a:p>
        </p:txBody>
      </p:sp>
      <p:sp>
        <p:nvSpPr>
          <p:cNvPr id="13" name="Text Box 19"/>
          <p:cNvSpPr txBox="1">
            <a:spLocks noChangeArrowheads="1"/>
          </p:cNvSpPr>
          <p:nvPr/>
        </p:nvSpPr>
        <p:spPr bwMode="auto">
          <a:xfrm>
            <a:off x="381000" y="4567237"/>
            <a:ext cx="2670048" cy="1911096"/>
          </a:xfrm>
          <a:prstGeom prst="rect">
            <a:avLst/>
          </a:prstGeom>
          <a:ln>
            <a:headEnd/>
            <a:tailEnd/>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a:spAutoFit/>
          </a:bodyPr>
          <a:lstStyle/>
          <a:p>
            <a:pPr algn="ctr">
              <a:spcBef>
                <a:spcPct val="50000"/>
              </a:spcBef>
              <a:defRPr/>
            </a:pPr>
            <a:r>
              <a:rPr lang="en-US" dirty="0" smtClean="0"/>
              <a:t> </a:t>
            </a:r>
            <a:r>
              <a:rPr lang="en-US" sz="2000" dirty="0">
                <a:effectLst>
                  <a:outerShdw blurRad="38100" dist="38100" dir="2700000" algn="tl">
                    <a:srgbClr val="010199"/>
                  </a:outerShdw>
                </a:effectLst>
              </a:rPr>
              <a:t>Audacity</a:t>
            </a:r>
            <a:r>
              <a:rPr lang="en-US" dirty="0"/>
              <a:t> </a:t>
            </a:r>
            <a:r>
              <a:rPr lang="en-US" sz="1700" dirty="0"/>
              <a:t>allows you to make MP3s quickly.  Remember to use :30 music clips and keep your podcasts entertaining and short!</a:t>
            </a:r>
          </a:p>
        </p:txBody>
      </p:sp>
      <p:sp>
        <p:nvSpPr>
          <p:cNvPr id="14" name="Text Box 20"/>
          <p:cNvSpPr txBox="1">
            <a:spLocks noChangeArrowheads="1"/>
          </p:cNvSpPr>
          <p:nvPr/>
        </p:nvSpPr>
        <p:spPr bwMode="auto">
          <a:xfrm>
            <a:off x="3352800" y="4567237"/>
            <a:ext cx="2667000" cy="1908215"/>
          </a:xfrm>
          <a:prstGeom prst="rect">
            <a:avLst/>
          </a:prstGeom>
          <a:ln>
            <a:headEnd/>
            <a:tailEnd/>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a:spAutoFit/>
          </a:bodyPr>
          <a:lstStyle/>
          <a:p>
            <a:pPr algn="ctr">
              <a:spcBef>
                <a:spcPct val="50000"/>
              </a:spcBef>
              <a:defRPr/>
            </a:pPr>
            <a:r>
              <a:rPr lang="en-US" sz="1600" dirty="0" smtClean="0"/>
              <a:t>Locations </a:t>
            </a:r>
            <a:r>
              <a:rPr lang="en-US" sz="1600" dirty="0"/>
              <a:t>like </a:t>
            </a:r>
            <a:r>
              <a:rPr lang="en-US" sz="1600" dirty="0" err="1"/>
              <a:t>podOmatic</a:t>
            </a:r>
            <a:r>
              <a:rPr lang="en-US" sz="1600" dirty="0"/>
              <a:t> or </a:t>
            </a:r>
            <a:r>
              <a:rPr lang="en-US" sz="2100" dirty="0" err="1">
                <a:effectLst>
                  <a:outerShdw blurRad="38100" dist="38100" dir="2700000" algn="tl">
                    <a:srgbClr val="010199"/>
                  </a:outerShdw>
                </a:effectLst>
              </a:rPr>
              <a:t>Gcast</a:t>
            </a:r>
            <a:r>
              <a:rPr lang="en-US" sz="2100" dirty="0"/>
              <a:t> </a:t>
            </a:r>
            <a:r>
              <a:rPr lang="en-US" sz="1600" dirty="0"/>
              <a:t>provide a type of feed (called RSS) which  sends your podcasts   out  to subscribers </a:t>
            </a:r>
            <a:r>
              <a:rPr lang="en-US" sz="1600" dirty="0" smtClean="0"/>
              <a:t> automatically </a:t>
            </a:r>
            <a:r>
              <a:rPr lang="en-US" sz="1600" dirty="0"/>
              <a:t>each time you post a new MP3.</a:t>
            </a:r>
          </a:p>
        </p:txBody>
      </p:sp>
      <p:sp>
        <p:nvSpPr>
          <p:cNvPr id="15" name="Text Box 21"/>
          <p:cNvSpPr txBox="1">
            <a:spLocks noChangeArrowheads="1"/>
          </p:cNvSpPr>
          <p:nvPr/>
        </p:nvSpPr>
        <p:spPr bwMode="auto">
          <a:xfrm>
            <a:off x="6324600" y="4567236"/>
            <a:ext cx="2670048" cy="1911096"/>
          </a:xfrm>
          <a:prstGeom prst="rect">
            <a:avLst/>
          </a:prstGeom>
          <a:ln>
            <a:headEnd/>
            <a:tailEnd/>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spcBef>
                <a:spcPct val="50000"/>
              </a:spcBef>
              <a:defRPr/>
            </a:pPr>
            <a:r>
              <a:rPr lang="en-US" dirty="0" smtClean="0"/>
              <a:t>Sites </a:t>
            </a:r>
            <a:r>
              <a:rPr lang="en-US" dirty="0"/>
              <a:t>like </a:t>
            </a:r>
            <a:r>
              <a:rPr lang="en-US" sz="2000" dirty="0">
                <a:effectLst>
                  <a:outerShdw blurRad="38100" dist="38100" dir="2700000" algn="tl">
                    <a:srgbClr val="010199"/>
                  </a:outerShdw>
                </a:effectLst>
              </a:rPr>
              <a:t>iTunes</a:t>
            </a:r>
            <a:r>
              <a:rPr lang="en-US" dirty="0"/>
              <a:t> or </a:t>
            </a:r>
            <a:r>
              <a:rPr lang="en-US" dirty="0" err="1"/>
              <a:t>iPodder</a:t>
            </a:r>
            <a:r>
              <a:rPr lang="en-US" dirty="0"/>
              <a:t> ‘gather’ and host podcasts on their server for </a:t>
            </a:r>
            <a:r>
              <a:rPr lang="en-US" dirty="0" smtClean="0"/>
              <a:t>easy download by subscribers</a:t>
            </a:r>
            <a:r>
              <a:rPr lang="en-US" dirty="0"/>
              <a:t>.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66CC"/>
                </a:solidFill>
              </a:rPr>
              <a:t>Podcasting-As Easy as 1-2-3</a:t>
            </a:r>
            <a:endParaRPr lang="en-US" dirty="0">
              <a:solidFill>
                <a:srgbClr val="FF66CC"/>
              </a:solidFill>
            </a:endParaRPr>
          </a:p>
        </p:txBody>
      </p:sp>
      <p:sp>
        <p:nvSpPr>
          <p:cNvPr id="3" name="Content Placeholder 2"/>
          <p:cNvSpPr>
            <a:spLocks noGrp="1"/>
          </p:cNvSpPr>
          <p:nvPr>
            <p:ph idx="1"/>
          </p:nvPr>
        </p:nvSpPr>
        <p:spPr/>
        <p:txBody>
          <a:bodyPr/>
          <a:lstStyle/>
          <a:p>
            <a:r>
              <a:rPr lang="en-US" sz="3200" dirty="0" smtClean="0"/>
              <a:t>Create MP3s with Audacity </a:t>
            </a:r>
          </a:p>
          <a:p>
            <a:r>
              <a:rPr lang="en-US" sz="2800" dirty="0" smtClean="0"/>
              <a:t>Post MP3s with </a:t>
            </a:r>
            <a:r>
              <a:rPr lang="en-US" sz="2800" dirty="0" err="1" smtClean="0"/>
              <a:t>Gcast</a:t>
            </a:r>
            <a:r>
              <a:rPr lang="en-US" sz="2800" dirty="0" smtClean="0"/>
              <a:t> </a:t>
            </a:r>
          </a:p>
          <a:p>
            <a:pPr lvl="1"/>
            <a:r>
              <a:rPr lang="en-US" sz="2400" dirty="0" smtClean="0"/>
              <a:t>Go to your </a:t>
            </a:r>
            <a:r>
              <a:rPr lang="en-US" sz="2400" dirty="0" err="1" smtClean="0"/>
              <a:t>Gcast</a:t>
            </a:r>
            <a:r>
              <a:rPr lang="en-US" sz="2400" dirty="0" smtClean="0"/>
              <a:t> home page and  click on Edit Podcast Channel. Then under iTunes Music Store URL click “Feed” to iTunes. Copy the address that shows up. Log onto iTunes and open the iTunes Store. Click on Podcasts. Then way on the bottom left, click Submit Podcast. Then paste in the URL. You must have an iTunes account with credit card info, but it doesn’t cost anything.</a:t>
            </a:r>
          </a:p>
          <a:p>
            <a:r>
              <a:rPr lang="en-US" sz="3200" dirty="0" err="1" smtClean="0"/>
              <a:t>Podcatch</a:t>
            </a:r>
            <a:r>
              <a:rPr lang="en-US" sz="3200" dirty="0" smtClean="0"/>
              <a:t> with iTunes</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66CC"/>
                </a:solidFill>
              </a:rPr>
              <a:t>Three  Must-know Podcasting Terms</a:t>
            </a:r>
          </a:p>
        </p:txBody>
      </p:sp>
      <p:sp>
        <p:nvSpPr>
          <p:cNvPr id="4" name="AutoShape 3"/>
          <p:cNvSpPr>
            <a:spLocks noChangeArrowheads="1"/>
          </p:cNvSpPr>
          <p:nvPr/>
        </p:nvSpPr>
        <p:spPr bwMode="auto">
          <a:xfrm>
            <a:off x="6248400" y="1828800"/>
            <a:ext cx="2362200" cy="1981200"/>
          </a:xfrm>
          <a:prstGeom prst="downArrowCallout">
            <a:avLst>
              <a:gd name="adj1" fmla="val 29808"/>
              <a:gd name="adj2" fmla="val 29808"/>
              <a:gd name="adj3" fmla="val 16667"/>
              <a:gd name="adj4" fmla="val 66667"/>
            </a:avLst>
          </a:prstGeom>
          <a:gradFill>
            <a:gsLst>
              <a:gs pos="0">
                <a:schemeClr val="bg2">
                  <a:lumMod val="60000"/>
                  <a:lumOff val="40000"/>
                </a:schemeClr>
              </a:gs>
              <a:gs pos="30000">
                <a:schemeClr val="accent2">
                  <a:tint val="38000"/>
                  <a:satMod val="260000"/>
                </a:schemeClr>
              </a:gs>
              <a:gs pos="75000">
                <a:schemeClr val="accent2">
                  <a:tint val="55000"/>
                  <a:satMod val="255000"/>
                </a:schemeClr>
              </a:gs>
              <a:gs pos="100000">
                <a:schemeClr val="accent2">
                  <a:tint val="70000"/>
                  <a:satMod val="255000"/>
                </a:schemeClr>
              </a:gs>
            </a:gsLst>
          </a:gradFill>
          <a:ln>
            <a:headEnd/>
            <a:tailEnd/>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none" anchor="ctr"/>
          <a:lstStyle/>
          <a:p>
            <a:pPr algn="ctr"/>
            <a:endParaRPr lang="en-US"/>
          </a:p>
        </p:txBody>
      </p:sp>
      <p:sp>
        <p:nvSpPr>
          <p:cNvPr id="5" name="AutoShape 5"/>
          <p:cNvSpPr>
            <a:spLocks noChangeArrowheads="1"/>
          </p:cNvSpPr>
          <p:nvPr/>
        </p:nvSpPr>
        <p:spPr bwMode="auto">
          <a:xfrm>
            <a:off x="381000" y="1828800"/>
            <a:ext cx="2362200" cy="1981200"/>
          </a:xfrm>
          <a:prstGeom prst="downArrowCallout">
            <a:avLst>
              <a:gd name="adj1" fmla="val 29808"/>
              <a:gd name="adj2" fmla="val 29808"/>
              <a:gd name="adj3" fmla="val 16667"/>
              <a:gd name="adj4" fmla="val 66667"/>
            </a:avLst>
          </a:prstGeom>
          <a:gradFill>
            <a:gsLst>
              <a:gs pos="0">
                <a:schemeClr val="bg2">
                  <a:lumMod val="60000"/>
                  <a:lumOff val="40000"/>
                </a:schemeClr>
              </a:gs>
              <a:gs pos="30000">
                <a:schemeClr val="accent2">
                  <a:tint val="38000"/>
                  <a:satMod val="260000"/>
                </a:schemeClr>
              </a:gs>
              <a:gs pos="75000">
                <a:schemeClr val="accent2">
                  <a:tint val="55000"/>
                  <a:satMod val="255000"/>
                </a:schemeClr>
              </a:gs>
              <a:gs pos="100000">
                <a:schemeClr val="accent2">
                  <a:tint val="70000"/>
                  <a:satMod val="255000"/>
                </a:schemeClr>
              </a:gs>
            </a:gsLst>
          </a:gradFill>
          <a:ln>
            <a:headEnd/>
            <a:tailEnd/>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none" anchor="ctr"/>
          <a:lstStyle/>
          <a:p>
            <a:pPr algn="ctr"/>
            <a:endParaRPr lang="en-US"/>
          </a:p>
        </p:txBody>
      </p:sp>
      <p:sp>
        <p:nvSpPr>
          <p:cNvPr id="6" name="AutoShape 6"/>
          <p:cNvSpPr>
            <a:spLocks noChangeArrowheads="1"/>
          </p:cNvSpPr>
          <p:nvPr/>
        </p:nvSpPr>
        <p:spPr bwMode="auto">
          <a:xfrm>
            <a:off x="3352800" y="1828800"/>
            <a:ext cx="2362200" cy="1981200"/>
          </a:xfrm>
          <a:prstGeom prst="downArrowCallout">
            <a:avLst>
              <a:gd name="adj1" fmla="val 29808"/>
              <a:gd name="adj2" fmla="val 29808"/>
              <a:gd name="adj3" fmla="val 16667"/>
              <a:gd name="adj4" fmla="val 66667"/>
            </a:avLst>
          </a:prstGeom>
          <a:gradFill>
            <a:gsLst>
              <a:gs pos="0">
                <a:schemeClr val="bg2">
                  <a:lumMod val="60000"/>
                  <a:lumOff val="40000"/>
                </a:schemeClr>
              </a:gs>
              <a:gs pos="30000">
                <a:schemeClr val="accent2">
                  <a:tint val="38000"/>
                  <a:satMod val="260000"/>
                </a:schemeClr>
              </a:gs>
              <a:gs pos="75000">
                <a:schemeClr val="accent2">
                  <a:tint val="55000"/>
                  <a:satMod val="255000"/>
                </a:schemeClr>
              </a:gs>
              <a:gs pos="100000">
                <a:schemeClr val="accent2">
                  <a:tint val="70000"/>
                  <a:satMod val="255000"/>
                </a:schemeClr>
              </a:gs>
            </a:gsLst>
          </a:gradFill>
          <a:ln>
            <a:headEnd/>
            <a:tailEnd/>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none" anchor="ctr"/>
          <a:lstStyle/>
          <a:p>
            <a:pPr algn="ctr"/>
            <a:endParaRPr lang="en-US"/>
          </a:p>
        </p:txBody>
      </p:sp>
      <p:sp>
        <p:nvSpPr>
          <p:cNvPr id="7" name="Text Box 7"/>
          <p:cNvSpPr txBox="1">
            <a:spLocks noChangeArrowheads="1"/>
          </p:cNvSpPr>
          <p:nvPr/>
        </p:nvSpPr>
        <p:spPr bwMode="auto">
          <a:xfrm>
            <a:off x="6019800" y="1965325"/>
            <a:ext cx="2743200" cy="523220"/>
          </a:xfrm>
          <a:prstGeom prst="rect">
            <a:avLst/>
          </a:prstGeom>
          <a:noFill/>
          <a:ln w="9525">
            <a:noFill/>
            <a:miter lim="800000"/>
            <a:headEnd/>
            <a:tailEnd/>
          </a:ln>
        </p:spPr>
        <p:txBody>
          <a:bodyPr wrap="square">
            <a:spAutoFit/>
          </a:bodyPr>
          <a:lstStyle/>
          <a:p>
            <a:pPr algn="ctr">
              <a:spcBef>
                <a:spcPct val="50000"/>
              </a:spcBef>
            </a:pPr>
            <a:r>
              <a:rPr lang="en-US" sz="2800" dirty="0">
                <a:solidFill>
                  <a:schemeClr val="bg1"/>
                </a:solidFill>
              </a:rPr>
              <a:t>AGGREGATOR</a:t>
            </a:r>
          </a:p>
        </p:txBody>
      </p:sp>
      <p:sp>
        <p:nvSpPr>
          <p:cNvPr id="8" name="Text Box 8"/>
          <p:cNvSpPr txBox="1">
            <a:spLocks noChangeArrowheads="1"/>
          </p:cNvSpPr>
          <p:nvPr/>
        </p:nvSpPr>
        <p:spPr bwMode="auto">
          <a:xfrm>
            <a:off x="457200" y="1905000"/>
            <a:ext cx="2209800" cy="579438"/>
          </a:xfrm>
          <a:prstGeom prst="rect">
            <a:avLst/>
          </a:prstGeom>
          <a:noFill/>
          <a:ln w="9525">
            <a:noFill/>
            <a:miter lim="800000"/>
            <a:headEnd/>
            <a:tailEnd/>
          </a:ln>
        </p:spPr>
        <p:txBody>
          <a:bodyPr>
            <a:spAutoFit/>
          </a:bodyPr>
          <a:lstStyle/>
          <a:p>
            <a:pPr algn="ctr">
              <a:spcBef>
                <a:spcPct val="50000"/>
              </a:spcBef>
            </a:pPr>
            <a:r>
              <a:rPr lang="en-US" sz="3200">
                <a:solidFill>
                  <a:schemeClr val="bg1"/>
                </a:solidFill>
              </a:rPr>
              <a:t>RSS Feed </a:t>
            </a:r>
          </a:p>
        </p:txBody>
      </p:sp>
      <p:sp>
        <p:nvSpPr>
          <p:cNvPr id="9" name="Text Box 9"/>
          <p:cNvSpPr txBox="1">
            <a:spLocks noChangeArrowheads="1"/>
          </p:cNvSpPr>
          <p:nvPr/>
        </p:nvSpPr>
        <p:spPr bwMode="auto">
          <a:xfrm>
            <a:off x="3352800" y="1905000"/>
            <a:ext cx="2362200" cy="641350"/>
          </a:xfrm>
          <a:prstGeom prst="rect">
            <a:avLst/>
          </a:prstGeom>
          <a:noFill/>
          <a:ln w="9525">
            <a:noFill/>
            <a:miter lim="800000"/>
            <a:headEnd/>
            <a:tailEnd/>
          </a:ln>
        </p:spPr>
        <p:txBody>
          <a:bodyPr>
            <a:spAutoFit/>
          </a:bodyPr>
          <a:lstStyle/>
          <a:p>
            <a:pPr algn="ctr">
              <a:spcBef>
                <a:spcPct val="50000"/>
              </a:spcBef>
            </a:pPr>
            <a:r>
              <a:rPr lang="en-US" sz="3600" dirty="0">
                <a:solidFill>
                  <a:schemeClr val="bg1"/>
                </a:solidFill>
              </a:rPr>
              <a:t>XML</a:t>
            </a:r>
          </a:p>
        </p:txBody>
      </p:sp>
      <p:sp>
        <p:nvSpPr>
          <p:cNvPr id="10" name="Rectangle 10"/>
          <p:cNvSpPr>
            <a:spLocks noChangeArrowheads="1"/>
          </p:cNvSpPr>
          <p:nvPr/>
        </p:nvSpPr>
        <p:spPr bwMode="auto">
          <a:xfrm>
            <a:off x="6248400" y="4038600"/>
            <a:ext cx="2362200" cy="2590800"/>
          </a:xfrm>
          <a:prstGeom prst="rect">
            <a:avLst/>
          </a:prstGeom>
          <a:ln>
            <a:headEnd/>
            <a:tailEnd/>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none" anchor="ctr"/>
          <a:lstStyle/>
          <a:p>
            <a:pPr algn="ctr"/>
            <a:endParaRPr lang="en-US">
              <a:solidFill>
                <a:schemeClr val="dk1"/>
              </a:solidFill>
            </a:endParaRPr>
          </a:p>
        </p:txBody>
      </p:sp>
      <p:sp>
        <p:nvSpPr>
          <p:cNvPr id="11" name="Rectangle 11"/>
          <p:cNvSpPr>
            <a:spLocks noChangeArrowheads="1"/>
          </p:cNvSpPr>
          <p:nvPr/>
        </p:nvSpPr>
        <p:spPr bwMode="auto">
          <a:xfrm>
            <a:off x="381000" y="4038600"/>
            <a:ext cx="2362200" cy="2590800"/>
          </a:xfrm>
          <a:prstGeom prst="rect">
            <a:avLst/>
          </a:prstGeom>
          <a:ln>
            <a:headEnd/>
            <a:tailEnd/>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none" anchor="ctr"/>
          <a:lstStyle/>
          <a:p>
            <a:pPr algn="ctr"/>
            <a:endParaRPr lang="en-US">
              <a:solidFill>
                <a:schemeClr val="dk1"/>
              </a:solidFill>
            </a:endParaRPr>
          </a:p>
        </p:txBody>
      </p:sp>
      <p:sp>
        <p:nvSpPr>
          <p:cNvPr id="12" name="Rectangle 12"/>
          <p:cNvSpPr>
            <a:spLocks noChangeArrowheads="1"/>
          </p:cNvSpPr>
          <p:nvPr/>
        </p:nvSpPr>
        <p:spPr bwMode="auto">
          <a:xfrm>
            <a:off x="3352800" y="4038600"/>
            <a:ext cx="2362200" cy="2590800"/>
          </a:xfrm>
          <a:prstGeom prst="rect">
            <a:avLst/>
          </a:prstGeom>
          <a:ln>
            <a:headEnd/>
            <a:tailEnd/>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none" anchor="ctr"/>
          <a:lstStyle/>
          <a:p>
            <a:pPr algn="ctr"/>
            <a:endParaRPr lang="en-US">
              <a:solidFill>
                <a:schemeClr val="dk1"/>
              </a:solidFill>
            </a:endParaRPr>
          </a:p>
        </p:txBody>
      </p:sp>
      <p:sp>
        <p:nvSpPr>
          <p:cNvPr id="13" name="Text Box 13"/>
          <p:cNvSpPr txBox="1">
            <a:spLocks noChangeArrowheads="1"/>
          </p:cNvSpPr>
          <p:nvPr/>
        </p:nvSpPr>
        <p:spPr bwMode="auto">
          <a:xfrm>
            <a:off x="6248400" y="4038600"/>
            <a:ext cx="2286000" cy="2246769"/>
          </a:xfrm>
          <a:prstGeom prst="rect">
            <a:avLst/>
          </a:prstGeom>
          <a:noFill/>
          <a:ln w="9525">
            <a:noFill/>
            <a:miter lim="800000"/>
            <a:headEnd/>
            <a:tailEnd/>
          </a:ln>
        </p:spPr>
        <p:txBody>
          <a:bodyPr>
            <a:spAutoFit/>
          </a:bodyPr>
          <a:lstStyle/>
          <a:p>
            <a:pPr algn="ctr">
              <a:spcBef>
                <a:spcPct val="50000"/>
              </a:spcBef>
            </a:pPr>
            <a:r>
              <a:rPr lang="en-US" sz="1400" b="0">
                <a:solidFill>
                  <a:schemeClr val="bg1"/>
                </a:solidFill>
              </a:rPr>
              <a:t>An aggregator (iTunes is one example) checks RSS feeds to which you have subscribed—reads them, and ‘grabs’ the new information for you.  This way, you only have to check one site for updates on your favorite blogs, news feed, or in our case, podcasts.</a:t>
            </a:r>
          </a:p>
        </p:txBody>
      </p:sp>
      <p:sp>
        <p:nvSpPr>
          <p:cNvPr id="14" name="Text Box 14"/>
          <p:cNvSpPr txBox="1">
            <a:spLocks noChangeArrowheads="1"/>
          </p:cNvSpPr>
          <p:nvPr/>
        </p:nvSpPr>
        <p:spPr bwMode="auto">
          <a:xfrm>
            <a:off x="381000" y="4047053"/>
            <a:ext cx="2286000" cy="2277547"/>
          </a:xfrm>
          <a:prstGeom prst="rect">
            <a:avLst/>
          </a:prstGeom>
          <a:noFill/>
          <a:ln w="9525">
            <a:noFill/>
            <a:miter lim="800000"/>
            <a:headEnd/>
            <a:tailEnd/>
          </a:ln>
          <a:effectLst/>
        </p:spPr>
        <p:txBody>
          <a:bodyPr wrap="square">
            <a:spAutoFit/>
          </a:bodyPr>
          <a:lstStyle/>
          <a:p>
            <a:pPr algn="ctr">
              <a:spcBef>
                <a:spcPct val="50000"/>
              </a:spcBef>
              <a:defRPr/>
            </a:pPr>
            <a:r>
              <a:rPr lang="en-US" sz="1400" b="0" dirty="0">
                <a:solidFill>
                  <a:schemeClr val="bg1"/>
                </a:solidFill>
              </a:rPr>
              <a:t>An RSS feed (really simple syndication*) is a file format that </a:t>
            </a:r>
            <a:r>
              <a:rPr lang="en-US" sz="1400" b="0" i="1" dirty="0">
                <a:solidFill>
                  <a:schemeClr val="bg1"/>
                </a:solidFill>
              </a:rPr>
              <a:t>syndicates</a:t>
            </a:r>
            <a:r>
              <a:rPr lang="en-US" sz="1400" b="0" dirty="0">
                <a:solidFill>
                  <a:schemeClr val="bg1"/>
                </a:solidFill>
              </a:rPr>
              <a:t> regularly changing content (text, audio, or video), allowing us to </a:t>
            </a:r>
            <a:r>
              <a:rPr lang="en-US" sz="1400" b="0" i="1" dirty="0">
                <a:solidFill>
                  <a:schemeClr val="bg1"/>
                </a:solidFill>
              </a:rPr>
              <a:t>subscribe</a:t>
            </a:r>
            <a:r>
              <a:rPr lang="en-US" sz="1400" b="0" dirty="0">
                <a:solidFill>
                  <a:schemeClr val="bg1"/>
                </a:solidFill>
              </a:rPr>
              <a:t> to it. Locations like </a:t>
            </a:r>
            <a:r>
              <a:rPr lang="en-US" sz="1400" b="0" dirty="0" err="1">
                <a:solidFill>
                  <a:schemeClr val="bg1"/>
                </a:solidFill>
                <a:effectLst>
                  <a:outerShdw blurRad="38100" dist="38100" dir="2700000" algn="tl">
                    <a:srgbClr val="010199"/>
                  </a:outerShdw>
                </a:effectLst>
              </a:rPr>
              <a:t>Gcast</a:t>
            </a:r>
            <a:r>
              <a:rPr lang="en-US" sz="1400" b="0" dirty="0">
                <a:solidFill>
                  <a:schemeClr val="bg1"/>
                </a:solidFill>
              </a:rPr>
              <a:t> provide RSS feeds which you use to send your podcasts  to subscribers automatically</a:t>
            </a:r>
            <a:r>
              <a:rPr lang="en-US" sz="1600" b="0" dirty="0">
                <a:solidFill>
                  <a:schemeClr val="bg1"/>
                </a:solidFill>
              </a:rPr>
              <a:t>. </a:t>
            </a:r>
            <a:endParaRPr lang="en-US" sz="800" b="0" dirty="0">
              <a:solidFill>
                <a:schemeClr val="bg1"/>
              </a:solidFill>
            </a:endParaRPr>
          </a:p>
        </p:txBody>
      </p:sp>
      <p:sp>
        <p:nvSpPr>
          <p:cNvPr id="15" name="Text Box 15"/>
          <p:cNvSpPr txBox="1">
            <a:spLocks noChangeArrowheads="1"/>
          </p:cNvSpPr>
          <p:nvPr/>
        </p:nvSpPr>
        <p:spPr bwMode="auto">
          <a:xfrm>
            <a:off x="3429000" y="4060210"/>
            <a:ext cx="2209800" cy="2492990"/>
          </a:xfrm>
          <a:prstGeom prst="rect">
            <a:avLst/>
          </a:prstGeom>
          <a:noFill/>
          <a:ln w="9525">
            <a:noFill/>
            <a:miter lim="800000"/>
            <a:headEnd/>
            <a:tailEnd/>
          </a:ln>
        </p:spPr>
        <p:txBody>
          <a:bodyPr>
            <a:spAutoFit/>
          </a:bodyPr>
          <a:lstStyle/>
          <a:p>
            <a:pPr algn="ctr">
              <a:spcBef>
                <a:spcPct val="50000"/>
              </a:spcBef>
            </a:pPr>
            <a:r>
              <a:rPr lang="en-US" sz="1300" dirty="0">
                <a:solidFill>
                  <a:schemeClr val="bg1"/>
                </a:solidFill>
              </a:rPr>
              <a:t>XML </a:t>
            </a:r>
            <a:r>
              <a:rPr lang="en-US" sz="1300" b="0" dirty="0">
                <a:solidFill>
                  <a:schemeClr val="bg1"/>
                </a:solidFill>
              </a:rPr>
              <a:t>is the language encoding your RSS feed; it is one standard for textual information exchange between applications on the Internet</a:t>
            </a:r>
            <a:r>
              <a:rPr lang="en-US" sz="1300" dirty="0">
                <a:solidFill>
                  <a:schemeClr val="bg1"/>
                </a:solidFill>
              </a:rPr>
              <a:t>.  XML </a:t>
            </a:r>
            <a:r>
              <a:rPr lang="en-US" sz="1300" b="0" dirty="0">
                <a:solidFill>
                  <a:schemeClr val="bg1"/>
                </a:solidFill>
              </a:rPr>
              <a:t>combines text and extra information about that text (structure, layout, etc.).   It helps users share data across information systems—in our case, the Internet.</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66CC"/>
                </a:solidFill>
              </a:rPr>
              <a:t>Podcast Checklist</a:t>
            </a:r>
            <a:endParaRPr lang="en-US" dirty="0">
              <a:solidFill>
                <a:srgbClr val="FF66CC"/>
              </a:solidFill>
            </a:endParaRPr>
          </a:p>
        </p:txBody>
      </p:sp>
      <p:pic>
        <p:nvPicPr>
          <p:cNvPr id="4" name="Content Placeholder 3" descr="310508_101302_0.png">
            <a:hlinkClick r:id="rId2" tgtFrame="FCIMGWIN"/>
          </p:cNvPr>
          <p:cNvPicPr>
            <a:picLocks noGrp="1"/>
          </p:cNvPicPr>
          <p:nvPr>
            <p:ph idx="1"/>
          </p:nvPr>
        </p:nvPicPr>
        <p:blipFill>
          <a:blip r:embed="rId3"/>
          <a:srcRect/>
          <a:stretch>
            <a:fillRect/>
          </a:stretch>
        </p:blipFill>
        <p:spPr bwMode="auto">
          <a:xfrm>
            <a:off x="1752600" y="1371600"/>
            <a:ext cx="5662613" cy="5175250"/>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66CC"/>
                </a:solidFill>
              </a:rPr>
              <a:t>Resources</a:t>
            </a:r>
          </a:p>
        </p:txBody>
      </p:sp>
      <p:sp>
        <p:nvSpPr>
          <p:cNvPr id="3" name="Content Placeholder 2"/>
          <p:cNvSpPr>
            <a:spLocks noGrp="1"/>
          </p:cNvSpPr>
          <p:nvPr>
            <p:ph idx="1"/>
          </p:nvPr>
        </p:nvSpPr>
        <p:spPr/>
        <p:txBody>
          <a:bodyPr/>
          <a:lstStyle/>
          <a:p>
            <a:r>
              <a:rPr lang="en-US" dirty="0" smtClean="0">
                <a:hlinkClick r:id="rId2"/>
              </a:rPr>
              <a:t>Jamestown Elementary</a:t>
            </a:r>
            <a:endParaRPr lang="en-US" dirty="0" smtClean="0"/>
          </a:p>
          <a:p>
            <a:pPr>
              <a:buNone/>
            </a:pPr>
            <a:endParaRPr lang="en-US" dirty="0" smtClean="0"/>
          </a:p>
          <a:p>
            <a:r>
              <a:rPr lang="en-US" dirty="0" smtClean="0">
                <a:hlinkClick r:id="rId3"/>
              </a:rPr>
              <a:t>Podcasting for Teachers</a:t>
            </a:r>
            <a:endParaRPr lang="en-US" dirty="0" smtClean="0"/>
          </a:p>
          <a:p>
            <a:pPr lvl="1"/>
            <a:r>
              <a:rPr lang="en-US" dirty="0" smtClean="0"/>
              <a:t>Compilation of Student Created Podcasts</a:t>
            </a:r>
          </a:p>
          <a:p>
            <a:r>
              <a:rPr lang="en-US" dirty="0" smtClean="0">
                <a:hlinkClick r:id="rId4"/>
              </a:rPr>
              <a:t>Radio </a:t>
            </a:r>
            <a:r>
              <a:rPr lang="en-US" dirty="0" err="1" smtClean="0">
                <a:hlinkClick r:id="rId4"/>
              </a:rPr>
              <a:t>WillowWeb</a:t>
            </a:r>
            <a:endParaRPr lang="en-US" dirty="0" smtClean="0"/>
          </a:p>
          <a:p>
            <a:pPr lvl="1"/>
            <a:r>
              <a:rPr lang="en-US" dirty="0" smtClean="0"/>
              <a:t>This is an excellent resource for how to podcast.</a:t>
            </a:r>
          </a:p>
          <a:p>
            <a:pPr>
              <a:buNone/>
            </a:pPr>
            <a:endParaRPr lang="en-US" dirty="0" smtClean="0"/>
          </a:p>
          <a:p>
            <a:pPr lvl="1">
              <a:buNone/>
            </a:pPr>
            <a:endParaRPr lang="en-US" dirty="0" smtClean="0"/>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66CC"/>
                </a:solidFill>
              </a:rPr>
              <a:t>What is a Podcast?</a:t>
            </a:r>
          </a:p>
        </p:txBody>
      </p:sp>
      <p:sp>
        <p:nvSpPr>
          <p:cNvPr id="3" name="Content Placeholder 2"/>
          <p:cNvSpPr>
            <a:spLocks noGrp="1"/>
          </p:cNvSpPr>
          <p:nvPr>
            <p:ph idx="1"/>
          </p:nvPr>
        </p:nvSpPr>
        <p:spPr/>
        <p:txBody>
          <a:bodyPr/>
          <a:lstStyle/>
          <a:p>
            <a:r>
              <a:rPr lang="en-US" dirty="0" smtClean="0"/>
              <a:t>You don’t need an iPod or any portable music player to listen to podcasts</a:t>
            </a:r>
          </a:p>
          <a:p>
            <a:r>
              <a:rPr lang="en-US" dirty="0" smtClean="0"/>
              <a:t>Downloadable audio files are sometimes called podcasts</a:t>
            </a:r>
          </a:p>
          <a:p>
            <a:r>
              <a:rPr lang="en-US" dirty="0" smtClean="0"/>
              <a:t>True podcasts allow users to subscribe to “feeds” to automatically receive new episodes of the show</a:t>
            </a:r>
          </a:p>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66CC"/>
                </a:solidFill>
              </a:rPr>
              <a:t>Podcast Directories</a:t>
            </a:r>
          </a:p>
        </p:txBody>
      </p:sp>
      <p:sp>
        <p:nvSpPr>
          <p:cNvPr id="3" name="Content Placeholder 2"/>
          <p:cNvSpPr>
            <a:spLocks noGrp="1"/>
          </p:cNvSpPr>
          <p:nvPr>
            <p:ph idx="1"/>
          </p:nvPr>
        </p:nvSpPr>
        <p:spPr/>
        <p:txBody>
          <a:bodyPr/>
          <a:lstStyle/>
          <a:p>
            <a:r>
              <a:rPr lang="en-US" dirty="0" smtClean="0">
                <a:hlinkClick r:id="rId2"/>
              </a:rPr>
              <a:t>iTunes</a:t>
            </a:r>
            <a:endParaRPr lang="en-US" dirty="0" smtClean="0"/>
          </a:p>
          <a:p>
            <a:pPr lvl="1"/>
            <a:r>
              <a:rPr lang="en-US" dirty="0" smtClean="0"/>
              <a:t>Easiest way to find and subscribe to a podcast</a:t>
            </a:r>
          </a:p>
          <a:p>
            <a:r>
              <a:rPr lang="en-US" dirty="0" smtClean="0">
                <a:hlinkClick r:id="rId3"/>
              </a:rPr>
              <a:t>Podscope.com</a:t>
            </a:r>
            <a:endParaRPr lang="en-US" dirty="0" smtClean="0"/>
          </a:p>
          <a:p>
            <a:r>
              <a:rPr lang="en-US" dirty="0" smtClean="0">
                <a:hlinkClick r:id="rId4"/>
              </a:rPr>
              <a:t>Education Podcast Network</a:t>
            </a:r>
            <a:endParaRPr lang="en-US" dirty="0" smtClean="0"/>
          </a:p>
          <a:p>
            <a:r>
              <a:rPr lang="en-US" dirty="0" smtClean="0">
                <a:hlinkClick r:id="rId5"/>
              </a:rPr>
              <a:t>Podcastalley </a:t>
            </a:r>
            <a:r>
              <a:rPr lang="en-US" dirty="0" smtClean="0"/>
              <a:t> (not recommended for students)</a:t>
            </a:r>
          </a:p>
          <a:p>
            <a:r>
              <a:rPr lang="en-US" dirty="0" smtClean="0">
                <a:hlinkClick r:id="rId6"/>
              </a:rPr>
              <a:t>Learninginhand</a:t>
            </a:r>
            <a:endParaRPr lang="en-US" dirty="0" smtClean="0"/>
          </a:p>
          <a:p>
            <a:r>
              <a:rPr lang="en-US" dirty="0" smtClean="0">
                <a:hlinkClick r:id="rId7"/>
              </a:rPr>
              <a:t>Educate</a:t>
            </a:r>
            <a:r>
              <a:rPr lang="en-US" dirty="0" smtClean="0"/>
              <a:t> </a:t>
            </a:r>
          </a:p>
          <a:p>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7772400" cy="914400"/>
          </a:xfrm>
        </p:spPr>
        <p:txBody>
          <a:bodyPr/>
          <a:lstStyle/>
          <a:p>
            <a:r>
              <a:rPr lang="en-US" dirty="0" smtClean="0">
                <a:solidFill>
                  <a:srgbClr val="FF66CC"/>
                </a:solidFill>
              </a:rPr>
              <a:t>Integration Ideas</a:t>
            </a:r>
          </a:p>
        </p:txBody>
      </p:sp>
      <p:sp>
        <p:nvSpPr>
          <p:cNvPr id="3" name="Content Placeholder 2"/>
          <p:cNvSpPr>
            <a:spLocks noGrp="1"/>
          </p:cNvSpPr>
          <p:nvPr>
            <p:ph idx="1"/>
          </p:nvPr>
        </p:nvSpPr>
        <p:spPr/>
        <p:txBody>
          <a:bodyPr>
            <a:normAutofit fontScale="85000" lnSpcReduction="20000"/>
          </a:bodyPr>
          <a:lstStyle/>
          <a:p>
            <a:r>
              <a:rPr lang="en-US" dirty="0" smtClean="0"/>
              <a:t>Share book reviews</a:t>
            </a:r>
          </a:p>
          <a:p>
            <a:r>
              <a:rPr lang="en-US" dirty="0" smtClean="0"/>
              <a:t>Document a field trip</a:t>
            </a:r>
          </a:p>
          <a:p>
            <a:r>
              <a:rPr lang="en-US" dirty="0" smtClean="0"/>
              <a:t>Classroom news</a:t>
            </a:r>
          </a:p>
          <a:p>
            <a:r>
              <a:rPr lang="en-US" dirty="0" smtClean="0"/>
              <a:t>Record a class discussion</a:t>
            </a:r>
          </a:p>
          <a:p>
            <a:r>
              <a:rPr lang="en-US" dirty="0" smtClean="0"/>
              <a:t>Review curricular content</a:t>
            </a:r>
          </a:p>
          <a:p>
            <a:r>
              <a:rPr lang="en-US" dirty="0" smtClean="0"/>
              <a:t>Anything Musical, Instrumental</a:t>
            </a:r>
          </a:p>
          <a:p>
            <a:r>
              <a:rPr lang="en-US" dirty="0" smtClean="0"/>
              <a:t>Interviews with Authors, Local Celebrity(although this isn’t easy with Audacity)</a:t>
            </a:r>
          </a:p>
          <a:p>
            <a:r>
              <a:rPr lang="en-US" dirty="0" smtClean="0"/>
              <a:t>Oral Histories of Veterans, Native Americans, others</a:t>
            </a:r>
          </a:p>
          <a:p>
            <a:r>
              <a:rPr lang="en-US" dirty="0" smtClean="0"/>
              <a:t>Newsletters to parents</a:t>
            </a:r>
          </a:p>
          <a:p>
            <a:r>
              <a:rPr lang="en-US" dirty="0" smtClean="0">
                <a:hlinkClick r:id="rId2"/>
              </a:rPr>
              <a:t>Learning in Hand</a:t>
            </a:r>
            <a:endParaRPr lang="en-US" dirty="0" smtClean="0"/>
          </a:p>
          <a:p>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66CC"/>
                </a:solidFill>
              </a:rPr>
              <a:t>More Integration Ideas</a:t>
            </a:r>
          </a:p>
        </p:txBody>
      </p:sp>
      <p:sp>
        <p:nvSpPr>
          <p:cNvPr id="3" name="Content Placeholder 2"/>
          <p:cNvSpPr>
            <a:spLocks noGrp="1"/>
          </p:cNvSpPr>
          <p:nvPr>
            <p:ph idx="1"/>
          </p:nvPr>
        </p:nvSpPr>
        <p:spPr/>
        <p:txBody>
          <a:bodyPr>
            <a:normAutofit fontScale="85000" lnSpcReduction="20000"/>
          </a:bodyPr>
          <a:lstStyle/>
          <a:p>
            <a:r>
              <a:rPr lang="en-US" dirty="0" smtClean="0"/>
              <a:t>A Mini Series is something to consider if you don’t want to commit to long term podcasting</a:t>
            </a:r>
          </a:p>
          <a:p>
            <a:pPr lvl="1"/>
            <a:r>
              <a:rPr lang="en-US" dirty="0" smtClean="0"/>
              <a:t>A consistent set of music, artwork and formats.  You want the series to be identified as a set with a sense of unity.  If the series is a special project of an ongoing podcast, tie your show’s identity pieces (logos, etc) together with the special artwork of the mini series. </a:t>
            </a:r>
          </a:p>
          <a:p>
            <a:pPr lvl="1"/>
            <a:r>
              <a:rPr lang="en-US" dirty="0" smtClean="0"/>
              <a:t>An introductory episode that details the scope of the series.  What question(s) will you be exploring?  What will listeners be able to take away from the experience?  What can they look forward to in upcoming episodes? </a:t>
            </a:r>
          </a:p>
          <a:p>
            <a:pPr lvl="1"/>
            <a:r>
              <a:rPr lang="en-US" dirty="0" smtClean="0"/>
              <a:t>An episode for each of the central questions or angles you or your students explore. </a:t>
            </a:r>
          </a:p>
          <a:p>
            <a:pPr lvl="1"/>
            <a:r>
              <a:rPr lang="en-US" dirty="0" smtClean="0"/>
              <a:t>A summary show co hosted by all the contributors in which the lessons of the previous episodes can be tied together. </a:t>
            </a:r>
          </a:p>
          <a:p>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66CC"/>
                </a:solidFill>
              </a:rPr>
              <a:t>Mini Series Ideas </a:t>
            </a:r>
          </a:p>
        </p:txBody>
      </p:sp>
      <p:sp>
        <p:nvSpPr>
          <p:cNvPr id="3" name="Content Placeholder 2"/>
          <p:cNvSpPr>
            <a:spLocks noGrp="1"/>
          </p:cNvSpPr>
          <p:nvPr>
            <p:ph idx="1"/>
          </p:nvPr>
        </p:nvSpPr>
        <p:spPr/>
        <p:txBody>
          <a:bodyPr>
            <a:normAutofit fontScale="77500" lnSpcReduction="20000"/>
          </a:bodyPr>
          <a:lstStyle/>
          <a:p>
            <a:pPr lvl="0"/>
            <a:r>
              <a:rPr lang="en-US" dirty="0" smtClean="0"/>
              <a:t>Animal Adaptations - How does an environment affect animal </a:t>
            </a:r>
            <a:r>
              <a:rPr lang="en-US" dirty="0" err="1" smtClean="0"/>
              <a:t>apprearance</a:t>
            </a:r>
            <a:r>
              <a:rPr lang="en-US" dirty="0" smtClean="0"/>
              <a:t> or the way they behave?  </a:t>
            </a:r>
          </a:p>
          <a:p>
            <a:pPr lvl="0"/>
            <a:r>
              <a:rPr lang="en-US" dirty="0" smtClean="0"/>
              <a:t>Life Cycles - How do animals grow and change throughout their lives?  Are there similarities between different animal life cycles? </a:t>
            </a:r>
          </a:p>
          <a:p>
            <a:pPr lvl="0"/>
            <a:r>
              <a:rPr lang="en-US" dirty="0" smtClean="0"/>
              <a:t>The Census - Why is the census important to our government?  What can we learn about the past and future by looking at census data? </a:t>
            </a:r>
          </a:p>
          <a:p>
            <a:pPr lvl="0"/>
            <a:r>
              <a:rPr lang="en-US" dirty="0" smtClean="0"/>
              <a:t>10 Inventions that Changed the World </a:t>
            </a:r>
          </a:p>
          <a:p>
            <a:pPr lvl="0"/>
            <a:r>
              <a:rPr lang="en-US" dirty="0" smtClean="0"/>
              <a:t>Creative writing - telling a story as a serial </a:t>
            </a:r>
          </a:p>
          <a:p>
            <a:pPr lvl="0"/>
            <a:r>
              <a:rPr lang="en-US" dirty="0" smtClean="0"/>
              <a:t>Pillars of Character </a:t>
            </a:r>
          </a:p>
          <a:p>
            <a:pPr lvl="0"/>
            <a:r>
              <a:rPr lang="en-US" dirty="0" smtClean="0"/>
              <a:t>Community Institutions </a:t>
            </a:r>
          </a:p>
          <a:p>
            <a:pPr lvl="0"/>
            <a:r>
              <a:rPr lang="en-US" dirty="0" smtClean="0"/>
              <a:t>Biographies </a:t>
            </a:r>
          </a:p>
          <a:p>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urCityHeaderColor.gif">
            <a:hlinkClick r:id="rId2"/>
          </p:cNvPr>
          <p:cNvPicPr>
            <a:picLocks noGrp="1" noChangeAspect="1"/>
          </p:cNvPicPr>
          <p:nvPr>
            <p:ph idx="1"/>
          </p:nvPr>
        </p:nvPicPr>
        <p:blipFill>
          <a:blip r:embed="rId3"/>
          <a:stretch>
            <a:fillRect/>
          </a:stretch>
        </p:blipFill>
        <p:spPr>
          <a:xfrm>
            <a:off x="3124200" y="609600"/>
            <a:ext cx="2543175" cy="1362075"/>
          </a:xfrm>
        </p:spPr>
      </p:pic>
      <p:sp>
        <p:nvSpPr>
          <p:cNvPr id="5" name="Rectangle 4"/>
          <p:cNvSpPr/>
          <p:nvPr/>
        </p:nvSpPr>
        <p:spPr>
          <a:xfrm>
            <a:off x="838200" y="2286000"/>
            <a:ext cx="7772400" cy="4031873"/>
          </a:xfrm>
          <a:prstGeom prst="rect">
            <a:avLst/>
          </a:prstGeom>
        </p:spPr>
        <p:txBody>
          <a:bodyPr wrap="square">
            <a:spAutoFit/>
          </a:bodyPr>
          <a:lstStyle/>
          <a:p>
            <a:r>
              <a:rPr lang="en-US" sz="3200" b="1" dirty="0" smtClean="0"/>
              <a:t>If you are interested in trying podcasting with your students, but don’t know where to start, Our City Podcast was designed to help you with all of this! Our City Podcast is a collection of individual podcasts by students from different cities. There are teacher resources, </a:t>
            </a:r>
            <a:r>
              <a:rPr lang="en-US" sz="3200" b="1" dirty="0" smtClean="0">
                <a:hlinkClick r:id="rId4" action="ppaction://hlinkfile"/>
              </a:rPr>
              <a:t>a planning packet</a:t>
            </a:r>
            <a:r>
              <a:rPr lang="en-US" sz="3200" b="1" dirty="0" smtClean="0"/>
              <a:t>, and a sample </a:t>
            </a:r>
            <a:r>
              <a:rPr lang="en-US" sz="3200" b="1" dirty="0" smtClean="0">
                <a:hlinkClick r:id="rId5" action="ppaction://hlinkfile"/>
              </a:rPr>
              <a:t>script</a:t>
            </a:r>
            <a:r>
              <a:rPr lang="en-US" sz="3200" b="1" dirty="0" smtClean="0"/>
              <a:t> to help you get started.</a:t>
            </a:r>
            <a:endParaRPr lang="en-US" sz="3200" b="1"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66CC"/>
                </a:solidFill>
              </a:rPr>
              <a:t>Cool Free Technology Resources</a:t>
            </a:r>
            <a:endParaRPr lang="en-US" dirty="0">
              <a:solidFill>
                <a:srgbClr val="FF66CC"/>
              </a:solidFill>
            </a:endParaRPr>
          </a:p>
        </p:txBody>
      </p:sp>
      <p:sp>
        <p:nvSpPr>
          <p:cNvPr id="3" name="Content Placeholder 2"/>
          <p:cNvSpPr>
            <a:spLocks noGrp="1"/>
          </p:cNvSpPr>
          <p:nvPr>
            <p:ph idx="1"/>
          </p:nvPr>
        </p:nvSpPr>
        <p:spPr>
          <a:xfrm>
            <a:off x="914400" y="1752600"/>
            <a:ext cx="7772400" cy="4602960"/>
          </a:xfrm>
        </p:spPr>
        <p:txBody>
          <a:bodyPr>
            <a:normAutofit fontScale="62500" lnSpcReduction="20000"/>
          </a:bodyPr>
          <a:lstStyle/>
          <a:p>
            <a:r>
              <a:rPr lang="en-US" dirty="0" smtClean="0">
                <a:hlinkClick r:id="rId2"/>
              </a:rPr>
              <a:t>http://bighugelabs.com/flickr/</a:t>
            </a:r>
            <a:endParaRPr lang="en-US" dirty="0" smtClean="0"/>
          </a:p>
          <a:p>
            <a:pPr lvl="1"/>
            <a:r>
              <a:rPr lang="en-US" dirty="0" smtClean="0"/>
              <a:t>Use your photos to make motivational posters, pop art, magazine covers, mosaics,  puzzles, collages, framed photos, calendars, bead art, trading cards, CD covers, cubes, etc</a:t>
            </a:r>
          </a:p>
          <a:p>
            <a:r>
              <a:rPr lang="en-US" dirty="0" smtClean="0">
                <a:hlinkClick r:id="rId3"/>
              </a:rPr>
              <a:t>http://www.wordle.net/</a:t>
            </a:r>
            <a:endParaRPr lang="en-US" dirty="0" smtClean="0"/>
          </a:p>
          <a:p>
            <a:pPr lvl="1"/>
            <a:r>
              <a:rPr lang="en-US" dirty="0" err="1" smtClean="0"/>
              <a:t>Wordle</a:t>
            </a:r>
            <a:r>
              <a:rPr lang="en-US" dirty="0" smtClean="0"/>
              <a:t> is a toy for generating “word clouds” from text that you provide. The clouds give greater prominence to words that appear more frequently in the source text. You can tweak your clouds with different fonts, layouts, and color schemes. The images you create with </a:t>
            </a:r>
            <a:r>
              <a:rPr lang="en-US" dirty="0" err="1" smtClean="0"/>
              <a:t>Wordle</a:t>
            </a:r>
            <a:r>
              <a:rPr lang="en-US" dirty="0" smtClean="0"/>
              <a:t> are yours to use however you like. You can print them out, or save them to the </a:t>
            </a:r>
            <a:r>
              <a:rPr lang="en-US" dirty="0" err="1" smtClean="0"/>
              <a:t>Wordle</a:t>
            </a:r>
            <a:r>
              <a:rPr lang="en-US" dirty="0" smtClean="0"/>
              <a:t> gallery to share with your friends.</a:t>
            </a:r>
          </a:p>
          <a:p>
            <a:r>
              <a:rPr lang="en-US" dirty="0" smtClean="0">
                <a:hlinkClick r:id="rId4"/>
              </a:rPr>
              <a:t>http://www.picnik.com/</a:t>
            </a:r>
            <a:endParaRPr lang="en-US" dirty="0" smtClean="0"/>
          </a:p>
          <a:p>
            <a:pPr lvl="1"/>
            <a:r>
              <a:rPr lang="en-US" dirty="0" err="1" smtClean="0"/>
              <a:t>Picnik</a:t>
            </a:r>
            <a:r>
              <a:rPr lang="en-US" dirty="0" smtClean="0"/>
              <a:t> makes your photos fabulous with easy to use yet powerful editing tools. Tweak to your heart’s content, then get creative with oodles of effects, fonts, shapes, and frames. </a:t>
            </a:r>
            <a:br>
              <a:rPr lang="en-US" dirty="0" smtClean="0"/>
            </a:br>
            <a:r>
              <a:rPr lang="en-US" dirty="0" smtClean="0"/>
              <a:t>It's fast, easy, and fun.</a:t>
            </a:r>
          </a:p>
          <a:p>
            <a:r>
              <a:rPr lang="en-US" sz="2600" dirty="0" smtClean="0">
                <a:hlinkClick r:id="rId5"/>
              </a:rPr>
              <a:t>http://fotoflexer.com/</a:t>
            </a:r>
            <a:endParaRPr lang="en-US" sz="2600" dirty="0" smtClean="0">
              <a:hlinkClick r:id="rId4"/>
            </a:endParaRPr>
          </a:p>
          <a:p>
            <a:pPr lvl="1"/>
            <a:r>
              <a:rPr lang="en-US" dirty="0" err="1" smtClean="0"/>
              <a:t>Fofoflexer</a:t>
            </a:r>
            <a:r>
              <a:rPr lang="en-US" dirty="0" smtClean="0"/>
              <a:t> is a free online image editor. Add effects, shapes, text, doodles, distortions, layers, retouches, as well as more advanced editing.</a:t>
            </a:r>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66CC"/>
                </a:solidFill>
              </a:rPr>
              <a:t>Thanks for Coming!</a:t>
            </a:r>
          </a:p>
        </p:txBody>
      </p:sp>
      <p:pic>
        <p:nvPicPr>
          <p:cNvPr id="1026" name="Picture 2" descr="C:\Documents and Settings\sandy\Desktop\New Folder (4)\ComputerClasses\podcasting\lesson_plan_tittle.jpg"/>
          <p:cNvPicPr>
            <a:picLocks noChangeAspect="1" noChangeArrowheads="1"/>
          </p:cNvPicPr>
          <p:nvPr/>
        </p:nvPicPr>
        <p:blipFill>
          <a:blip r:embed="rId2"/>
          <a:srcRect/>
          <a:stretch>
            <a:fillRect/>
          </a:stretch>
        </p:blipFill>
        <p:spPr bwMode="auto">
          <a:xfrm>
            <a:off x="1838325" y="3014663"/>
            <a:ext cx="5467350" cy="828675"/>
          </a:xfrm>
          <a:prstGeom prst="rect">
            <a:avLst/>
          </a:prstGeom>
          <a:noFill/>
        </p:spPr>
      </p:pic>
      <p:sp>
        <p:nvSpPr>
          <p:cNvPr id="4" name="Title 1"/>
          <p:cNvSpPr txBox="1">
            <a:spLocks/>
          </p:cNvSpPr>
          <p:nvPr/>
        </p:nvSpPr>
        <p:spPr>
          <a:xfrm>
            <a:off x="1905000" y="1828800"/>
            <a:ext cx="7010400" cy="914400"/>
          </a:xfrm>
          <a:prstGeom prst="rect">
            <a:avLst/>
          </a:prstGeom>
        </p:spPr>
        <p:txBody>
          <a:bodyPr vert="horz" anchor="t">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sz="4000" b="1" dirty="0" smtClean="0">
                <a:ln/>
                <a:solidFill>
                  <a:srgbClr val="FF66CC"/>
                </a:solidFill>
                <a:latin typeface="+mj-lt"/>
                <a:ea typeface="+mj-ea"/>
                <a:cs typeface="+mj-cs"/>
              </a:rPr>
              <a:t>Have Fun…</a:t>
            </a:r>
            <a:endParaRPr kumimoji="1" lang="en-US" sz="4000" b="1" i="0" u="none" strike="noStrike" kern="1200" cap="none" spc="0" normalizeH="0" baseline="0" noProof="0" dirty="0" smtClean="0">
              <a:ln/>
              <a:solidFill>
                <a:srgbClr val="FF66CC"/>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66CC"/>
                </a:solidFill>
              </a:rPr>
              <a:t>Podcast vs. Audio File</a:t>
            </a:r>
          </a:p>
        </p:txBody>
      </p:sp>
      <p:sp>
        <p:nvSpPr>
          <p:cNvPr id="3" name="Content Placeholder 2"/>
          <p:cNvSpPr>
            <a:spLocks noGrp="1"/>
          </p:cNvSpPr>
          <p:nvPr>
            <p:ph idx="1"/>
          </p:nvPr>
        </p:nvSpPr>
        <p:spPr/>
        <p:txBody>
          <a:bodyPr/>
          <a:lstStyle/>
          <a:p>
            <a:r>
              <a:rPr lang="en-US" dirty="0" smtClean="0"/>
              <a:t>Podcasts</a:t>
            </a:r>
          </a:p>
          <a:p>
            <a:pPr lvl="1"/>
            <a:r>
              <a:rPr lang="en-US" dirty="0" smtClean="0"/>
              <a:t>Regularly updated</a:t>
            </a:r>
          </a:p>
          <a:p>
            <a:pPr lvl="1"/>
            <a:r>
              <a:rPr lang="en-US" dirty="0" smtClean="0">
                <a:hlinkClick r:id="rId2" action="ppaction://hlinkfile"/>
              </a:rPr>
              <a:t>RSS Feed </a:t>
            </a:r>
            <a:endParaRPr lang="en-US" dirty="0" smtClean="0"/>
          </a:p>
          <a:p>
            <a:pPr lvl="1"/>
            <a:r>
              <a:rPr lang="en-US" dirty="0" smtClean="0">
                <a:hlinkClick r:id="rId3" action="ppaction://hlinkfile"/>
              </a:rPr>
              <a:t>Can subscribe to podcasts</a:t>
            </a:r>
            <a:endParaRPr lang="en-US" dirty="0" smtClean="0"/>
          </a:p>
          <a:p>
            <a:r>
              <a:rPr lang="en-US" dirty="0" smtClean="0"/>
              <a:t>Audio files</a:t>
            </a:r>
          </a:p>
          <a:p>
            <a:pPr lvl="1"/>
            <a:r>
              <a:rPr lang="en-US" dirty="0" smtClean="0"/>
              <a:t>May or may not be updated</a:t>
            </a:r>
          </a:p>
          <a:p>
            <a:pPr lvl="1"/>
            <a:r>
              <a:rPr lang="en-US" dirty="0" smtClean="0"/>
              <a:t>Usually hosted on a website</a:t>
            </a:r>
          </a:p>
          <a:p>
            <a:pPr lvl="1"/>
            <a:r>
              <a:rPr lang="en-US" dirty="0" smtClean="0"/>
              <a:t>No RSS or subscribing</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66CC"/>
                </a:solidFill>
              </a:rPr>
              <a:t>Podcasting in the Classroom</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This session will give teachers an overview on starting a student-produced Podcast in the classroom. </a:t>
            </a:r>
          </a:p>
          <a:p>
            <a:r>
              <a:rPr lang="en-US" dirty="0" smtClean="0"/>
              <a:t>Podcasts can take on multiple themes. </a:t>
            </a:r>
          </a:p>
          <a:p>
            <a:pPr lvl="1"/>
            <a:r>
              <a:rPr lang="en-US" dirty="0" smtClean="0"/>
              <a:t>Some teachers are using Podcasting as an alternative to student produced newspapers and television shows. </a:t>
            </a:r>
          </a:p>
          <a:p>
            <a:pPr lvl="1"/>
            <a:r>
              <a:rPr lang="en-US" dirty="0" smtClean="0"/>
              <a:t>Others are using the medium to reproduce lessons for absent students or for students to present oral presentations of reports and assignments.</a:t>
            </a:r>
          </a:p>
          <a:p>
            <a:pPr lvl="1"/>
            <a:r>
              <a:rPr lang="en-US" dirty="0" smtClean="0"/>
              <a:t>There are multiple possibilities for using the Podcasting medium.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66CC"/>
                </a:solidFill>
              </a:rPr>
              <a:t>Podcasting…</a:t>
            </a:r>
            <a:endParaRPr lang="en-US" dirty="0">
              <a:solidFill>
                <a:srgbClr val="FF66CC"/>
              </a:solidFill>
            </a:endParaRPr>
          </a:p>
        </p:txBody>
      </p:sp>
      <p:sp>
        <p:nvSpPr>
          <p:cNvPr id="5" name="Content Placeholder 4"/>
          <p:cNvSpPr>
            <a:spLocks noGrp="1"/>
          </p:cNvSpPr>
          <p:nvPr>
            <p:ph idx="1"/>
          </p:nvPr>
        </p:nvSpPr>
        <p:spPr>
          <a:xfrm>
            <a:off x="914400" y="1447800"/>
            <a:ext cx="7772400" cy="4907760"/>
          </a:xfrm>
        </p:spPr>
        <p:txBody>
          <a:bodyPr/>
          <a:lstStyle/>
          <a:p>
            <a:r>
              <a:rPr lang="en-US" dirty="0" smtClean="0"/>
              <a:t>Integrates reading, writing, speaking, listening, and viewing skills</a:t>
            </a:r>
          </a:p>
          <a:p>
            <a:r>
              <a:rPr lang="en-US" dirty="0" smtClean="0"/>
              <a:t>Allows students to use their own voices to convey their thoughts.</a:t>
            </a:r>
          </a:p>
          <a:p>
            <a:r>
              <a:rPr lang="en-US" dirty="0" smtClean="0"/>
              <a:t>Utilizes 21</a:t>
            </a:r>
            <a:r>
              <a:rPr lang="en-US" baseline="30000" dirty="0" smtClean="0"/>
              <a:t>st</a:t>
            </a:r>
            <a:r>
              <a:rPr lang="en-US" dirty="0" smtClean="0"/>
              <a:t> Century Skills</a:t>
            </a:r>
          </a:p>
          <a:p>
            <a:r>
              <a:rPr lang="en-US" dirty="0" smtClean="0"/>
              <a:t>Utilizes a Global Audience</a:t>
            </a:r>
          </a:p>
          <a:p>
            <a:r>
              <a:rPr lang="en-US" sz="2800" dirty="0" smtClean="0"/>
              <a:t>Encourages students to discover, develop, intensify, apply, and extend their creativity. </a:t>
            </a:r>
          </a:p>
          <a:p>
            <a:endParaRPr lang="en-US" dirty="0" smtClean="0"/>
          </a:p>
          <a:p>
            <a:pPr lvl="1"/>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66CC"/>
                </a:solidFill>
              </a:rPr>
              <a:t>Podcasting…</a:t>
            </a:r>
            <a:endParaRPr lang="en-US" dirty="0">
              <a:solidFill>
                <a:srgbClr val="FF66CC"/>
              </a:solidFill>
            </a:endParaRPr>
          </a:p>
        </p:txBody>
      </p:sp>
      <p:sp>
        <p:nvSpPr>
          <p:cNvPr id="3" name="Content Placeholder 2"/>
          <p:cNvSpPr>
            <a:spLocks noGrp="1"/>
          </p:cNvSpPr>
          <p:nvPr>
            <p:ph idx="1"/>
          </p:nvPr>
        </p:nvSpPr>
        <p:spPr/>
        <p:txBody>
          <a:bodyPr>
            <a:normAutofit fontScale="92500" lnSpcReduction="10000"/>
          </a:bodyPr>
          <a:lstStyle/>
          <a:p>
            <a:pPr>
              <a:spcBef>
                <a:spcPct val="50000"/>
              </a:spcBef>
            </a:pPr>
            <a:r>
              <a:rPr lang="en-US" sz="3200" dirty="0" smtClean="0"/>
              <a:t>Gives students the opportunity to find and use a new and compelling voice. </a:t>
            </a:r>
          </a:p>
          <a:p>
            <a:pPr>
              <a:spcBef>
                <a:spcPct val="50000"/>
              </a:spcBef>
            </a:pPr>
            <a:r>
              <a:rPr lang="en-US" sz="3200" dirty="0" smtClean="0"/>
              <a:t>Empowers students to create in a medium that is meaningful to them.</a:t>
            </a:r>
          </a:p>
          <a:p>
            <a:r>
              <a:rPr lang="en-US" sz="3200" dirty="0" smtClean="0"/>
              <a:t>Provides a visual/audio context for learning new information.</a:t>
            </a:r>
          </a:p>
          <a:p>
            <a:r>
              <a:rPr lang="en-US" sz="3200" dirty="0" smtClean="0"/>
              <a:t>Addresses the different learning styles associated with a diverse student population. </a:t>
            </a:r>
          </a:p>
          <a:p>
            <a:r>
              <a:rPr lang="en-US" sz="3200" dirty="0" smtClean="0"/>
              <a:t>Capitalizes on students' natural attraction to multimedia.</a:t>
            </a:r>
          </a:p>
          <a:p>
            <a:pPr>
              <a:spcBef>
                <a:spcPct val="50000"/>
              </a:spcBef>
              <a:buFontTx/>
              <a:buChar char="•"/>
            </a:pPr>
            <a:endParaRPr lang="en-US" sz="3200" dirty="0" smtClean="0"/>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wilight">
  <a:themeElements>
    <a:clrScheme name="Custom 4">
      <a:dk1>
        <a:sysClr val="windowText" lastClr="000000"/>
      </a:dk1>
      <a:lt1>
        <a:sysClr val="window" lastClr="FFFFFF"/>
      </a:lt1>
      <a:dk2>
        <a:srgbClr val="461455"/>
      </a:dk2>
      <a:lt2>
        <a:srgbClr val="FFFFD2"/>
      </a:lt2>
      <a:accent1>
        <a:srgbClr val="B94B2D"/>
      </a:accent1>
      <a:accent2>
        <a:srgbClr val="B95F91"/>
      </a:accent2>
      <a:accent3>
        <a:srgbClr val="C8AF3C"/>
      </a:accent3>
      <a:accent4>
        <a:srgbClr val="78AA64"/>
      </a:accent4>
      <a:accent5>
        <a:srgbClr val="8264AA"/>
      </a:accent5>
      <a:accent6>
        <a:srgbClr val="D29B46"/>
      </a:accent6>
      <a:hlink>
        <a:srgbClr val="B4A2CC"/>
      </a:hlink>
      <a:folHlink>
        <a:srgbClr val="E4BDEF"/>
      </a:folHlink>
    </a:clrScheme>
    <a:fontScheme name="Twilight">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wilight">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0" t="100000" r="5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0" t="100000" r="50000" b="10000"/>
          </a:path>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75000"/>
                <a:satMod val="105000"/>
              </a:schemeClr>
              <a:schemeClr val="phClr">
                <a:tint val="90000"/>
                <a:satMod val="200000"/>
              </a:schemeClr>
            </a:duotone>
          </a:blip>
          <a:tile tx="0" ty="0" sx="120000" sy="12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4">
    <a:dk1>
      <a:sysClr val="windowText" lastClr="000000"/>
    </a:dk1>
    <a:lt1>
      <a:sysClr val="window" lastClr="FFFFFF"/>
    </a:lt1>
    <a:dk2>
      <a:srgbClr val="461455"/>
    </a:dk2>
    <a:lt2>
      <a:srgbClr val="FFFFD2"/>
    </a:lt2>
    <a:accent1>
      <a:srgbClr val="B94B2D"/>
    </a:accent1>
    <a:accent2>
      <a:srgbClr val="B95F91"/>
    </a:accent2>
    <a:accent3>
      <a:srgbClr val="C8AF3C"/>
    </a:accent3>
    <a:accent4>
      <a:srgbClr val="78AA64"/>
    </a:accent4>
    <a:accent5>
      <a:srgbClr val="8264AA"/>
    </a:accent5>
    <a:accent6>
      <a:srgbClr val="D29B46"/>
    </a:accent6>
    <a:hlink>
      <a:srgbClr val="B4A2CC"/>
    </a:hlink>
    <a:folHlink>
      <a:srgbClr val="E4BDEF"/>
    </a:folHlink>
  </a:clrScheme>
</a:themeOverride>
</file>

<file path=ppt/theme/themeOverride2.xml><?xml version="1.0" encoding="utf-8"?>
<a:themeOverride xmlns:a="http://schemas.openxmlformats.org/drawingml/2006/main">
  <a:clrScheme name="Custom 4">
    <a:dk1>
      <a:sysClr val="windowText" lastClr="000000"/>
    </a:dk1>
    <a:lt1>
      <a:sysClr val="window" lastClr="FFFFFF"/>
    </a:lt1>
    <a:dk2>
      <a:srgbClr val="461455"/>
    </a:dk2>
    <a:lt2>
      <a:srgbClr val="FFFFD2"/>
    </a:lt2>
    <a:accent1>
      <a:srgbClr val="B94B2D"/>
    </a:accent1>
    <a:accent2>
      <a:srgbClr val="B95F91"/>
    </a:accent2>
    <a:accent3>
      <a:srgbClr val="C8AF3C"/>
    </a:accent3>
    <a:accent4>
      <a:srgbClr val="78AA64"/>
    </a:accent4>
    <a:accent5>
      <a:srgbClr val="8264AA"/>
    </a:accent5>
    <a:accent6>
      <a:srgbClr val="D29B46"/>
    </a:accent6>
    <a:hlink>
      <a:srgbClr val="B4A2CC"/>
    </a:hlink>
    <a:folHlink>
      <a:srgbClr val="E4BDEF"/>
    </a:folHlink>
  </a:clrScheme>
</a:themeOverride>
</file>

<file path=docProps/app.xml><?xml version="1.0" encoding="utf-8"?>
<Properties xmlns="http://schemas.openxmlformats.org/officeDocument/2006/extended-properties" xmlns:vt="http://schemas.openxmlformats.org/officeDocument/2006/docPropsVTypes">
  <Template/>
  <TotalTime>1312</TotalTime>
  <Words>3094</Words>
  <Application>Microsoft Office PowerPoint</Application>
  <PresentationFormat>On-screen Show (4:3)</PresentationFormat>
  <Paragraphs>320</Paragraphs>
  <Slides>56</Slides>
  <Notes>7</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Twilight</vt:lpstr>
      <vt:lpstr>Podcasting In Education</vt:lpstr>
      <vt:lpstr>What is a Podcast?</vt:lpstr>
      <vt:lpstr>What is Podcasting?</vt:lpstr>
      <vt:lpstr>What is a Podcast?</vt:lpstr>
      <vt:lpstr>What is a Podcast?</vt:lpstr>
      <vt:lpstr>Podcast vs. Audio File</vt:lpstr>
      <vt:lpstr>Podcasting in the Classroom</vt:lpstr>
      <vt:lpstr>Podcasting…</vt:lpstr>
      <vt:lpstr>Podcasting…</vt:lpstr>
      <vt:lpstr>Building 21st-Century Skills </vt:lpstr>
      <vt:lpstr>Incorporates New Learning Environments</vt:lpstr>
      <vt:lpstr>New Blooms Taxonomy</vt:lpstr>
      <vt:lpstr>Hardware Requirements</vt:lpstr>
      <vt:lpstr>The Microphone</vt:lpstr>
      <vt:lpstr>Software Requirements</vt:lpstr>
      <vt:lpstr>Phases of Podcasting</vt:lpstr>
      <vt:lpstr>Planning/Preproduction </vt:lpstr>
      <vt:lpstr>Developing a Slogan</vt:lpstr>
      <vt:lpstr>Student Safety</vt:lpstr>
      <vt:lpstr>Typical Script</vt:lpstr>
      <vt:lpstr>Production</vt:lpstr>
      <vt:lpstr>Recording</vt:lpstr>
      <vt:lpstr>Recording</vt:lpstr>
      <vt:lpstr>Production (continued)</vt:lpstr>
      <vt:lpstr>Download Audacity</vt:lpstr>
      <vt:lpstr>Audacity</vt:lpstr>
      <vt:lpstr>Slide 27</vt:lpstr>
      <vt:lpstr>Slide 28</vt:lpstr>
      <vt:lpstr>Slide 29</vt:lpstr>
      <vt:lpstr>Slide 30</vt:lpstr>
      <vt:lpstr>Slide 31</vt:lpstr>
      <vt:lpstr>Slide 32</vt:lpstr>
      <vt:lpstr>Editing</vt:lpstr>
      <vt:lpstr>Postproduction</vt:lpstr>
      <vt:lpstr>Here are some sites for podsafe music: </vt:lpstr>
      <vt:lpstr>Copyright</vt:lpstr>
      <vt:lpstr>Read Education World's five-part series on copyright, fair use, and new technologies:</vt:lpstr>
      <vt:lpstr>Publishing</vt:lpstr>
      <vt:lpstr>Slide 39</vt:lpstr>
      <vt:lpstr>Publishing (continued)</vt:lpstr>
      <vt:lpstr>Publishing (continued)</vt:lpstr>
      <vt:lpstr>Publishing (continued)</vt:lpstr>
      <vt:lpstr>Review of Publishing your Podcast  </vt:lpstr>
      <vt:lpstr>Publishing to iTunes</vt:lpstr>
      <vt:lpstr>Podcasting-As Easy as 1-2-3</vt:lpstr>
      <vt:lpstr>Podcasting-As Easy as 1-2-3</vt:lpstr>
      <vt:lpstr>Three  Must-know Podcasting Terms</vt:lpstr>
      <vt:lpstr>Podcast Checklist</vt:lpstr>
      <vt:lpstr>Resources</vt:lpstr>
      <vt:lpstr>Podcast Directories</vt:lpstr>
      <vt:lpstr>Integration Ideas</vt:lpstr>
      <vt:lpstr>More Integration Ideas</vt:lpstr>
      <vt:lpstr>Mini Series Ideas </vt:lpstr>
      <vt:lpstr>Slide 54</vt:lpstr>
      <vt:lpstr>Cool Free Technology Resources</vt:lpstr>
      <vt:lpstr>Thanks for Coming!</vt:lpstr>
    </vt:vector>
  </TitlesOfParts>
  <Company>White Lake School District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Podcasting In Education</dc:title>
  <dc:creator>sandy</dc:creator>
  <cp:lastModifiedBy>sandy</cp:lastModifiedBy>
  <cp:revision>282</cp:revision>
  <dcterms:created xsi:type="dcterms:W3CDTF">2009-05-17T03:57:14Z</dcterms:created>
  <dcterms:modified xsi:type="dcterms:W3CDTF">2009-06-01T01:03:29Z</dcterms:modified>
</cp:coreProperties>
</file>