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22b20d5b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22b20d5b3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22b20d5b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22b20d5b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22b20d5b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22b20d5b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22b20d5b3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22b20d5b3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22b20d5b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22b20d5b3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22b20d5b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22b20d5b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922b20d5b3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922b20d5b3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22b20d5b3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922b20d5b3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22b20d5b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922b20d5b3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22b20d5b3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22b20d5b3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22b20d5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22b20d5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22b20d5b3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22b20d5b3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22b20d5b3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22b20d5b3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922b20d5b3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922b20d5b3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922b20d5b3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922b20d5b3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922b20d5b3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922b20d5b3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922b20d5b3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922b20d5b3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922b20d5b3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922b20d5b3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922b20d5b3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922b20d5b3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22b20d5b3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922b20d5b3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22b20d5b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22b20d5b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22b20d5b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22b20d5b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22b20d5b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22b20d5b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22b20d5b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22b20d5b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22b20d5b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22b20d5b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22b20d5b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22b20d5b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22b20d5b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22b20d5b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3.xml"/><Relationship Id="rId7" Type="http://schemas.openxmlformats.org/officeDocument/2006/relationships/slide" Target="slide13.xml"/><Relationship Id="rId12" Type="http://schemas.openxmlformats.org/officeDocument/2006/relationships/slide" Target="slide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11" Type="http://schemas.openxmlformats.org/officeDocument/2006/relationships/slide" Target="slide24.xml"/><Relationship Id="rId5" Type="http://schemas.openxmlformats.org/officeDocument/2006/relationships/slide" Target="slide8.xml"/><Relationship Id="rId10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5351" t="2021" r="36162" b="18995"/>
          <a:stretch/>
        </p:blipFill>
        <p:spPr>
          <a:xfrm rot="-5399994">
            <a:off x="2000252" y="-2000247"/>
            <a:ext cx="5181600" cy="918209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30746" y="2650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Elements of Photography</a:t>
            </a:r>
            <a:endParaRPr i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Light &amp; Shadows</a:t>
            </a:r>
            <a:endParaRPr sz="3600" i="1"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Notice how the light changes</a:t>
            </a:r>
            <a:br>
              <a:rPr lang="en" sz="2700"/>
            </a:br>
            <a:r>
              <a:rPr lang="en" sz="2700"/>
              <a:t>objects by creating shadows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16555"/>
            <a:ext cx="5238749" cy="279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 rotWithShape="1">
          <a:blip r:embed="rId4">
            <a:alphaModFix/>
          </a:blip>
          <a:srcRect r="16296"/>
          <a:stretch/>
        </p:blipFill>
        <p:spPr>
          <a:xfrm>
            <a:off x="5603349" y="0"/>
            <a:ext cx="32289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Light &amp; Shadows</a:t>
            </a:r>
            <a:endParaRPr sz="3600" i="1"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6650" y="0"/>
            <a:ext cx="342901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 rotWithShape="1">
          <a:blip r:embed="rId4">
            <a:alphaModFix/>
          </a:blip>
          <a:srcRect l="4476" r="7580"/>
          <a:stretch/>
        </p:blipFill>
        <p:spPr>
          <a:xfrm>
            <a:off x="1" y="1722575"/>
            <a:ext cx="4861499" cy="342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Silhouette </a:t>
            </a:r>
            <a:endParaRPr sz="3600" i="1"/>
          </a:p>
        </p:txBody>
      </p:sp>
      <p:sp>
        <p:nvSpPr>
          <p:cNvPr id="149" name="Google Shape;14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By putting a subject in front of a </a:t>
            </a:r>
            <a:br>
              <a:rPr lang="en" sz="2700"/>
            </a:br>
            <a:r>
              <a:rPr lang="en" sz="2700"/>
              <a:t>lightsource, the subject becomes</a:t>
            </a:r>
            <a:br>
              <a:rPr lang="en" sz="2700"/>
            </a:br>
            <a:r>
              <a:rPr lang="en" sz="2700"/>
              <a:t>a dark shape called a silhouette.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144" y="0"/>
            <a:ext cx="3438865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>
            <a:hlinkClick r:id="rId4" action="ppaction://hlinksldjump"/>
          </p:cNvPr>
          <p:cNvSpPr/>
          <p:nvPr/>
        </p:nvSpPr>
        <p:spPr>
          <a:xfrm>
            <a:off x="8153550" y="4114800"/>
            <a:ext cx="895200" cy="895200"/>
          </a:xfrm>
          <a:prstGeom prst="flowChartConnector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BACK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Texture</a:t>
            </a:r>
            <a:endParaRPr sz="3600" i="1"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The details on the surface of</a:t>
            </a:r>
            <a:br>
              <a:rPr lang="en" sz="2700"/>
            </a:br>
            <a:r>
              <a:rPr lang="en" sz="2700"/>
              <a:t>objects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8" name="Google Shape;1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16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Texture</a:t>
            </a:r>
            <a:endParaRPr sz="3600" i="1"/>
          </a:p>
        </p:txBody>
      </p:sp>
      <p:pic>
        <p:nvPicPr>
          <p:cNvPr id="165" name="Google Shape;165;p26"/>
          <p:cNvPicPr preferRelativeResize="0"/>
          <p:nvPr/>
        </p:nvPicPr>
        <p:blipFill rotWithShape="1">
          <a:blip r:embed="rId3">
            <a:alphaModFix/>
          </a:blip>
          <a:srcRect l="33418" r="13418"/>
          <a:stretch/>
        </p:blipFill>
        <p:spPr>
          <a:xfrm>
            <a:off x="5015375" y="0"/>
            <a:ext cx="412861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350" y="1551125"/>
            <a:ext cx="4710570" cy="314038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Texture</a:t>
            </a:r>
            <a:endParaRPr sz="3600" i="1"/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300" y="-42875"/>
            <a:ext cx="3486150" cy="52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350" y="1532075"/>
            <a:ext cx="5143498" cy="289321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>
            <a:hlinkClick r:id="rId5" action="ppaction://hlinksldjump"/>
          </p:cNvPr>
          <p:cNvSpPr/>
          <p:nvPr/>
        </p:nvSpPr>
        <p:spPr>
          <a:xfrm>
            <a:off x="8153550" y="4114800"/>
            <a:ext cx="895200" cy="895200"/>
          </a:xfrm>
          <a:prstGeom prst="flowChartConnector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BACK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Pattern</a:t>
            </a:r>
            <a:endParaRPr sz="3600" i="1"/>
          </a:p>
        </p:txBody>
      </p:sp>
      <p:sp>
        <p:nvSpPr>
          <p:cNvPr id="181" name="Google Shape;18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Look for repetition of different</a:t>
            </a:r>
            <a:br>
              <a:rPr lang="en" sz="2700"/>
            </a:br>
            <a:r>
              <a:rPr lang="en" sz="2700"/>
              <a:t>elements, such as shapes, </a:t>
            </a:r>
            <a:br>
              <a:rPr lang="en" sz="2700"/>
            </a:br>
            <a:r>
              <a:rPr lang="en" sz="2700"/>
              <a:t>lines, or forms creating </a:t>
            </a:r>
            <a:br>
              <a:rPr lang="en" sz="2700"/>
            </a:br>
            <a:r>
              <a:rPr lang="en" sz="2700"/>
              <a:t>Patterns.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700"/>
              <a:t>Get closer or further away to </a:t>
            </a:r>
            <a:br>
              <a:rPr lang="en" sz="2700"/>
            </a:br>
            <a:r>
              <a:rPr lang="en" sz="2700"/>
              <a:t>see new patterns</a:t>
            </a:r>
            <a:endParaRPr sz="2700"/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3908" y="0"/>
            <a:ext cx="339838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9" name="Google Shape;189;p29"/>
          <p:cNvPicPr preferRelativeResize="0"/>
          <p:nvPr/>
        </p:nvPicPr>
        <p:blipFill rotWithShape="1">
          <a:blip r:embed="rId3">
            <a:alphaModFix/>
          </a:blip>
          <a:srcRect l="50000"/>
          <a:stretch/>
        </p:blipFill>
        <p:spPr>
          <a:xfrm>
            <a:off x="4974675" y="0"/>
            <a:ext cx="385762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solidFill>
                  <a:srgbClr val="FFFFFF"/>
                </a:solidFill>
              </a:rPr>
              <a:t>Pattern</a:t>
            </a:r>
            <a:endParaRPr sz="3600" i="1">
              <a:solidFill>
                <a:srgbClr val="FFFFFF"/>
              </a:solidFill>
            </a:endParaRPr>
          </a:p>
        </p:txBody>
      </p:sp>
      <p:sp>
        <p:nvSpPr>
          <p:cNvPr id="192" name="Google Shape;192;p29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Pattern</a:t>
            </a:r>
            <a:endParaRPr sz="3600" i="1"/>
          </a:p>
        </p:txBody>
      </p:sp>
      <p:pic>
        <p:nvPicPr>
          <p:cNvPr id="198" name="Google Shape;198;p30"/>
          <p:cNvPicPr preferRelativeResize="0"/>
          <p:nvPr/>
        </p:nvPicPr>
        <p:blipFill rotWithShape="1">
          <a:blip r:embed="rId3">
            <a:alphaModFix/>
          </a:blip>
          <a:srcRect l="22213" r="9288"/>
          <a:stretch/>
        </p:blipFill>
        <p:spPr>
          <a:xfrm>
            <a:off x="140250" y="1151075"/>
            <a:ext cx="3936449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 rotWithShape="1">
          <a:blip r:embed="rId4">
            <a:alphaModFix/>
          </a:blip>
          <a:srcRect l="36916" r="15027"/>
          <a:stretch/>
        </p:blipFill>
        <p:spPr>
          <a:xfrm>
            <a:off x="5001200" y="0"/>
            <a:ext cx="3831103" cy="531495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>
            <a:hlinkClick r:id="rId5" action="ppaction://hlinksldjump"/>
          </p:cNvPr>
          <p:cNvSpPr/>
          <p:nvPr/>
        </p:nvSpPr>
        <p:spPr>
          <a:xfrm>
            <a:off x="8153550" y="4114800"/>
            <a:ext cx="895200" cy="895200"/>
          </a:xfrm>
          <a:prstGeom prst="flowChartConnector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BACK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Space</a:t>
            </a:r>
            <a:endParaRPr sz="3600" i="1"/>
          </a:p>
        </p:txBody>
      </p:sp>
      <p:sp>
        <p:nvSpPr>
          <p:cNvPr id="206" name="Google Shape;20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Look for the empty spaces </a:t>
            </a:r>
            <a:br>
              <a:rPr lang="en" sz="2700"/>
            </a:br>
            <a:r>
              <a:rPr lang="en" sz="2700" i="1"/>
              <a:t>around</a:t>
            </a:r>
            <a:r>
              <a:rPr lang="en" sz="2700"/>
              <a:t> objects.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700"/>
              <a:t>An interesting background can</a:t>
            </a:r>
            <a:br>
              <a:rPr lang="en" sz="2700"/>
            </a:br>
            <a:r>
              <a:rPr lang="en" sz="2700"/>
              <a:t>add interest to your photographs</a:t>
            </a:r>
            <a:endParaRPr sz="2700"/>
          </a:p>
        </p:txBody>
      </p:sp>
      <p:pic>
        <p:nvPicPr>
          <p:cNvPr id="207" name="Google Shape;20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353" y="0"/>
            <a:ext cx="3429298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178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/>
              <a:t>There are 10 main elements of photography</a:t>
            </a:r>
            <a:endParaRPr sz="3200" i="1"/>
          </a:p>
        </p:txBody>
      </p:sp>
      <p:sp>
        <p:nvSpPr>
          <p:cNvPr id="61" name="Google Shape;61;p14">
            <a:hlinkClick r:id="rId3" action="ppaction://hlinksldjump"/>
          </p:cNvPr>
          <p:cNvSpPr/>
          <p:nvPr/>
        </p:nvSpPr>
        <p:spPr>
          <a:xfrm>
            <a:off x="114300" y="903453"/>
            <a:ext cx="1464600" cy="1464600"/>
          </a:xfrm>
          <a:prstGeom prst="ellipse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LINE</a:t>
            </a:r>
            <a:endParaRPr sz="2500"/>
          </a:p>
        </p:txBody>
      </p:sp>
      <p:sp>
        <p:nvSpPr>
          <p:cNvPr id="62" name="Google Shape;62;p14">
            <a:hlinkClick r:id="rId4" action="ppaction://hlinksldjump"/>
          </p:cNvPr>
          <p:cNvSpPr/>
          <p:nvPr/>
        </p:nvSpPr>
        <p:spPr>
          <a:xfrm>
            <a:off x="114292" y="2793575"/>
            <a:ext cx="1464600" cy="1464600"/>
          </a:xfrm>
          <a:prstGeom prst="ellipse">
            <a:avLst/>
          </a:prstGeom>
          <a:solidFill>
            <a:srgbClr val="E6913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SHAPE</a:t>
            </a:r>
            <a:endParaRPr sz="1900"/>
          </a:p>
        </p:txBody>
      </p:sp>
      <p:sp>
        <p:nvSpPr>
          <p:cNvPr id="63" name="Google Shape;63;p14">
            <a:hlinkClick r:id="rId5" action="ppaction://hlinksldjump"/>
          </p:cNvPr>
          <p:cNvSpPr/>
          <p:nvPr/>
        </p:nvSpPr>
        <p:spPr>
          <a:xfrm>
            <a:off x="1578905" y="1839456"/>
            <a:ext cx="1464600" cy="14646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FRAMING</a:t>
            </a:r>
            <a:endParaRPr/>
          </a:p>
        </p:txBody>
      </p:sp>
      <p:sp>
        <p:nvSpPr>
          <p:cNvPr id="64" name="Google Shape;64;p14">
            <a:hlinkClick r:id="rId6" action="ppaction://hlinksldjump"/>
          </p:cNvPr>
          <p:cNvSpPr/>
          <p:nvPr/>
        </p:nvSpPr>
        <p:spPr>
          <a:xfrm>
            <a:off x="2940492" y="903447"/>
            <a:ext cx="1464600" cy="1464600"/>
          </a:xfrm>
          <a:prstGeom prst="ellipse">
            <a:avLst/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LIGHT &amp;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SHADOWS</a:t>
            </a:r>
            <a:endParaRPr sz="1200"/>
          </a:p>
        </p:txBody>
      </p:sp>
      <p:sp>
        <p:nvSpPr>
          <p:cNvPr id="65" name="Google Shape;65;p14">
            <a:hlinkClick r:id="rId7" action="ppaction://hlinksldjump"/>
          </p:cNvPr>
          <p:cNvSpPr/>
          <p:nvPr/>
        </p:nvSpPr>
        <p:spPr>
          <a:xfrm>
            <a:off x="2940501" y="2793571"/>
            <a:ext cx="1464600" cy="14646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TEXTURE</a:t>
            </a:r>
            <a:endParaRPr/>
          </a:p>
        </p:txBody>
      </p:sp>
      <p:sp>
        <p:nvSpPr>
          <p:cNvPr id="66" name="Google Shape;66;p14">
            <a:hlinkClick r:id="rId8" action="ppaction://hlinksldjump"/>
          </p:cNvPr>
          <p:cNvSpPr/>
          <p:nvPr/>
        </p:nvSpPr>
        <p:spPr>
          <a:xfrm>
            <a:off x="4302090" y="1839453"/>
            <a:ext cx="1464600" cy="14646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PATTERN</a:t>
            </a:r>
            <a:endParaRPr/>
          </a:p>
        </p:txBody>
      </p:sp>
      <p:sp>
        <p:nvSpPr>
          <p:cNvPr id="67" name="Google Shape;67;p14">
            <a:hlinkClick r:id="rId9" action="ppaction://hlinksldjump"/>
          </p:cNvPr>
          <p:cNvSpPr/>
          <p:nvPr/>
        </p:nvSpPr>
        <p:spPr>
          <a:xfrm>
            <a:off x="5523928" y="789147"/>
            <a:ext cx="1464600" cy="1464600"/>
          </a:xfrm>
          <a:prstGeom prst="ellipse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SPACE</a:t>
            </a:r>
            <a:endParaRPr sz="1900"/>
          </a:p>
        </p:txBody>
      </p:sp>
      <p:sp>
        <p:nvSpPr>
          <p:cNvPr id="68" name="Google Shape;68;p14">
            <a:hlinkClick r:id="rId10" action="ppaction://hlinksldjump"/>
          </p:cNvPr>
          <p:cNvSpPr/>
          <p:nvPr/>
        </p:nvSpPr>
        <p:spPr>
          <a:xfrm>
            <a:off x="5766692" y="2675088"/>
            <a:ext cx="1464600" cy="14646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COLOR</a:t>
            </a:r>
            <a:endParaRPr sz="1800"/>
          </a:p>
        </p:txBody>
      </p:sp>
      <p:sp>
        <p:nvSpPr>
          <p:cNvPr id="69" name="Google Shape;69;p14">
            <a:hlinkClick r:id="rId11" action="ppaction://hlinksldjump"/>
          </p:cNvPr>
          <p:cNvSpPr/>
          <p:nvPr/>
        </p:nvSpPr>
        <p:spPr>
          <a:xfrm>
            <a:off x="7139067" y="1720350"/>
            <a:ext cx="1464600" cy="1464600"/>
          </a:xfrm>
          <a:prstGeom prst="ellipse">
            <a:avLst/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DEPTH OF FIELD</a:t>
            </a:r>
            <a:endParaRPr sz="1800"/>
          </a:p>
        </p:txBody>
      </p:sp>
      <p:sp>
        <p:nvSpPr>
          <p:cNvPr id="70" name="Google Shape;70;p14">
            <a:hlinkClick r:id="rId12" action="ppaction://hlinksldjump"/>
          </p:cNvPr>
          <p:cNvSpPr/>
          <p:nvPr/>
        </p:nvSpPr>
        <p:spPr>
          <a:xfrm>
            <a:off x="7367692" y="3401075"/>
            <a:ext cx="1464600" cy="1464600"/>
          </a:xfrm>
          <a:prstGeom prst="ellipse">
            <a:avLst/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ANGLE</a:t>
            </a:r>
            <a:endParaRPr sz="1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Space</a:t>
            </a:r>
            <a:endParaRPr sz="3600" i="1"/>
          </a:p>
        </p:txBody>
      </p:sp>
      <p:sp>
        <p:nvSpPr>
          <p:cNvPr id="214" name="Google Shape;214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700"/>
          </a:p>
        </p:txBody>
      </p:sp>
      <p:pic>
        <p:nvPicPr>
          <p:cNvPr id="215" name="Google Shape;2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3" y="1152475"/>
            <a:ext cx="5373753" cy="35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2600" y="0"/>
            <a:ext cx="3429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7" name="Google Shape;217;p32">
            <a:hlinkClick r:id="rId5" action="ppaction://hlinksldjump"/>
          </p:cNvPr>
          <p:cNvSpPr/>
          <p:nvPr/>
        </p:nvSpPr>
        <p:spPr>
          <a:xfrm>
            <a:off x="8153550" y="4114800"/>
            <a:ext cx="895200" cy="895200"/>
          </a:xfrm>
          <a:prstGeom prst="flowChartConnector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BACK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Color</a:t>
            </a:r>
            <a:endParaRPr sz="3600" i="1"/>
          </a:p>
        </p:txBody>
      </p:sp>
      <p:sp>
        <p:nvSpPr>
          <p:cNvPr id="223" name="Google Shape;223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Colors can be bright and bold, </a:t>
            </a:r>
            <a:br>
              <a:rPr lang="en" sz="2700"/>
            </a:br>
            <a:r>
              <a:rPr lang="en" sz="2700"/>
              <a:t>subtle, or black and white.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700"/>
              <a:t>Look how the colors of your</a:t>
            </a:r>
            <a:br>
              <a:rPr lang="en" sz="2700"/>
            </a:br>
            <a:r>
              <a:rPr lang="en" sz="2700"/>
              <a:t>subject interact with the colors </a:t>
            </a:r>
            <a:br>
              <a:rPr lang="en" sz="2700"/>
            </a:br>
            <a:r>
              <a:rPr lang="en" sz="2700"/>
              <a:t>of your subject.</a:t>
            </a:r>
            <a:endParaRPr sz="2700"/>
          </a:p>
        </p:txBody>
      </p:sp>
      <p:pic>
        <p:nvPicPr>
          <p:cNvPr id="224" name="Google Shape;22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0"/>
            <a:ext cx="3428996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3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Color</a:t>
            </a:r>
            <a:endParaRPr sz="3600" i="1"/>
          </a:p>
        </p:txBody>
      </p:sp>
      <p:pic>
        <p:nvPicPr>
          <p:cNvPr id="231" name="Google Shape;23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7299" y="0"/>
            <a:ext cx="3727149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" y="1513025"/>
            <a:ext cx="4902497" cy="327251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4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Color</a:t>
            </a:r>
            <a:endParaRPr sz="3600" i="1"/>
          </a:p>
        </p:txBody>
      </p:sp>
      <p:pic>
        <p:nvPicPr>
          <p:cNvPr id="239" name="Google Shape;239;p35"/>
          <p:cNvPicPr preferRelativeResize="0"/>
          <p:nvPr/>
        </p:nvPicPr>
        <p:blipFill rotWithShape="1">
          <a:blip r:embed="rId3">
            <a:alphaModFix/>
          </a:blip>
          <a:srcRect r="16909" b="15454"/>
          <a:stretch/>
        </p:blipFill>
        <p:spPr>
          <a:xfrm>
            <a:off x="114300" y="1181100"/>
            <a:ext cx="511143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5"/>
          <p:cNvPicPr preferRelativeResize="0"/>
          <p:nvPr/>
        </p:nvPicPr>
        <p:blipFill rotWithShape="1">
          <a:blip r:embed="rId4">
            <a:alphaModFix/>
          </a:blip>
          <a:srcRect l="18130" r="18053"/>
          <a:stretch/>
        </p:blipFill>
        <p:spPr>
          <a:xfrm>
            <a:off x="5674300" y="3"/>
            <a:ext cx="3260151" cy="510877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5">
            <a:hlinkClick r:id="rId5" action="ppaction://hlinksldjump"/>
          </p:cNvPr>
          <p:cNvSpPr/>
          <p:nvPr/>
        </p:nvSpPr>
        <p:spPr>
          <a:xfrm>
            <a:off x="8153550" y="4114800"/>
            <a:ext cx="895200" cy="895200"/>
          </a:xfrm>
          <a:prstGeom prst="flowChartConnector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BACK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Depth of Field</a:t>
            </a:r>
            <a:endParaRPr sz="3600" i="1"/>
          </a:p>
        </p:txBody>
      </p:sp>
      <p:sp>
        <p:nvSpPr>
          <p:cNvPr id="247" name="Google Shape;24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Shallow depth of field- highlights</a:t>
            </a:r>
            <a:br>
              <a:rPr lang="en" sz="2700"/>
            </a:br>
            <a:r>
              <a:rPr lang="en" sz="2700"/>
              <a:t>the subject and makes it stand out</a:t>
            </a:r>
            <a:br>
              <a:rPr lang="en" sz="2700"/>
            </a:br>
            <a:r>
              <a:rPr lang="en" sz="2700"/>
              <a:t>from a busy background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700"/>
              <a:t>Wide depth of field- leads the eye</a:t>
            </a:r>
            <a:br>
              <a:rPr lang="en" sz="2700"/>
            </a:br>
            <a:r>
              <a:rPr lang="en" sz="2700"/>
              <a:t>all through the image. Everything </a:t>
            </a:r>
            <a:br>
              <a:rPr lang="en" sz="2700"/>
            </a:br>
            <a:r>
              <a:rPr lang="en" sz="2700"/>
              <a:t>is in focus.</a:t>
            </a:r>
            <a:endParaRPr sz="2700"/>
          </a:p>
        </p:txBody>
      </p:sp>
      <p:pic>
        <p:nvPicPr>
          <p:cNvPr id="248" name="Google Shape;2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0"/>
            <a:ext cx="342900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6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/>
              <a:t>Shallow Depth </a:t>
            </a:r>
            <a:r>
              <a:rPr lang="en" sz="2400" i="1"/>
              <a:t>of Field</a:t>
            </a:r>
            <a:r>
              <a:rPr lang="en" sz="2400" i="1" dirty="0"/>
              <a:t>		</a:t>
            </a:r>
            <a:r>
              <a:rPr lang="en" sz="2400" i="1"/>
              <a:t>         </a:t>
            </a:r>
            <a:r>
              <a:rPr lang="en" sz="2400" i="1" dirty="0"/>
              <a:t>Wide Depth of Field</a:t>
            </a:r>
            <a:endParaRPr sz="2400" i="1" dirty="0"/>
          </a:p>
        </p:txBody>
      </p:sp>
      <p:pic>
        <p:nvPicPr>
          <p:cNvPr id="255" name="Google Shape;2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36725"/>
            <a:ext cx="3071880" cy="460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0424" y="636713"/>
            <a:ext cx="3071875" cy="460779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7">
            <a:hlinkClick r:id="rId5" action="ppaction://hlinksldjump"/>
          </p:cNvPr>
          <p:cNvSpPr/>
          <p:nvPr/>
        </p:nvSpPr>
        <p:spPr>
          <a:xfrm>
            <a:off x="8153550" y="4114800"/>
            <a:ext cx="895200" cy="895200"/>
          </a:xfrm>
          <a:prstGeom prst="flowChartConnector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BACK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Angle/ Perspective</a:t>
            </a:r>
            <a:endParaRPr sz="3600" i="1"/>
          </a:p>
        </p:txBody>
      </p:sp>
      <p:sp>
        <p:nvSpPr>
          <p:cNvPr id="263" name="Google Shape;263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700"/>
              <a:t>The photographer takes the image</a:t>
            </a:r>
            <a:br>
              <a:rPr lang="en" sz="2700"/>
            </a:br>
            <a:r>
              <a:rPr lang="en" sz="2700"/>
              <a:t>from either lower or higher than</a:t>
            </a:r>
            <a:br>
              <a:rPr lang="en" sz="2700"/>
            </a:br>
            <a:r>
              <a:rPr lang="en" sz="2700"/>
              <a:t>eye level.</a:t>
            </a:r>
            <a:endParaRPr sz="2700"/>
          </a:p>
        </p:txBody>
      </p:sp>
      <p:pic>
        <p:nvPicPr>
          <p:cNvPr id="264" name="Google Shape;264;p38"/>
          <p:cNvPicPr preferRelativeResize="0"/>
          <p:nvPr/>
        </p:nvPicPr>
        <p:blipFill rotWithShape="1">
          <a:blip r:embed="rId3">
            <a:alphaModFix/>
          </a:blip>
          <a:srcRect r="12838"/>
          <a:stretch/>
        </p:blipFill>
        <p:spPr>
          <a:xfrm>
            <a:off x="5753100" y="0"/>
            <a:ext cx="3276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8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4950" y="0"/>
            <a:ext cx="340673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550" y="0"/>
            <a:ext cx="3406725" cy="511403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Perspective- Low </a:t>
            </a:r>
            <a:endParaRPr sz="3600" i="1"/>
          </a:p>
        </p:txBody>
      </p:sp>
      <p:sp>
        <p:nvSpPr>
          <p:cNvPr id="273" name="Google Shape;273;p39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9950" y="-100000"/>
            <a:ext cx="3562352" cy="534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550" y="-9"/>
            <a:ext cx="4564476" cy="552048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Perspective- High</a:t>
            </a:r>
            <a:endParaRPr sz="3600" i="1"/>
          </a:p>
        </p:txBody>
      </p:sp>
      <p:sp>
        <p:nvSpPr>
          <p:cNvPr id="281" name="Google Shape;281;p40">
            <a:hlinkClick r:id="rId5" action="ppaction://hlinksldjump"/>
          </p:cNvPr>
          <p:cNvSpPr/>
          <p:nvPr/>
        </p:nvSpPr>
        <p:spPr>
          <a:xfrm>
            <a:off x="8153550" y="4114800"/>
            <a:ext cx="895200" cy="895200"/>
          </a:xfrm>
          <a:prstGeom prst="flowChartConnector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BACK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Line</a:t>
            </a:r>
            <a:endParaRPr sz="3600" i="1"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Lead the viewer’s eye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/>
              <a:t>Can be straight or organic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/>
              <a:t>Diagonal lines create movement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/>
              <a:t>Look for lines created by repeating</a:t>
            </a:r>
            <a:br>
              <a:rPr lang="en" sz="2700"/>
            </a:br>
            <a:r>
              <a:rPr lang="en" sz="2700"/>
              <a:t>objects or shadows.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892" y="0"/>
            <a:ext cx="3425115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1291" y="0"/>
            <a:ext cx="3431019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6" y="-1487"/>
            <a:ext cx="3431000" cy="514648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83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Line</a:t>
            </a:r>
            <a:endParaRPr sz="3600" i="1"/>
          </a:p>
        </p:txBody>
      </p:sp>
      <p:sp>
        <p:nvSpPr>
          <p:cNvPr id="86" name="Google Shape;86;p16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83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Line</a:t>
            </a:r>
            <a:endParaRPr sz="3600" i="1"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876299"/>
            <a:ext cx="4165598" cy="312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0398" y="912138"/>
            <a:ext cx="4578347" cy="305253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>
            <a:hlinkClick r:id="rId5" action="ppaction://hlinksldjump"/>
          </p:cNvPr>
          <p:cNvSpPr/>
          <p:nvPr/>
        </p:nvSpPr>
        <p:spPr>
          <a:xfrm>
            <a:off x="8153550" y="4114800"/>
            <a:ext cx="895200" cy="895200"/>
          </a:xfrm>
          <a:prstGeom prst="flowChartConnector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BACK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Shape</a:t>
            </a:r>
            <a:endParaRPr sz="3600" i="1"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Flat outlines or 3-D forms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/>
              <a:t>Can create a frame around a </a:t>
            </a:r>
            <a:br>
              <a:rPr lang="en" sz="2700"/>
            </a:br>
            <a:r>
              <a:rPr lang="en" sz="2700"/>
              <a:t>subject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/>
              <a:t>Look for shapes in repetition</a:t>
            </a:r>
            <a:br>
              <a:rPr lang="en" sz="2700"/>
            </a:b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25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913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l="51150"/>
          <a:stretch/>
        </p:blipFill>
        <p:spPr>
          <a:xfrm>
            <a:off x="159300" y="-97400"/>
            <a:ext cx="3650703" cy="533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6165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Shape</a:t>
            </a:r>
            <a:endParaRPr sz="3600" i="1"/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4">
            <a:alphaModFix/>
          </a:blip>
          <a:srcRect r="39762"/>
          <a:stretch/>
        </p:blipFill>
        <p:spPr>
          <a:xfrm>
            <a:off x="4488900" y="-21200"/>
            <a:ext cx="46482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>
            <a:hlinkClick r:id="rId5" action="ppaction://hlinksldjump"/>
          </p:cNvPr>
          <p:cNvSpPr/>
          <p:nvPr/>
        </p:nvSpPr>
        <p:spPr>
          <a:xfrm>
            <a:off x="8153550" y="4114800"/>
            <a:ext cx="895200" cy="895200"/>
          </a:xfrm>
          <a:prstGeom prst="flowChartConnector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BACK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Framing</a:t>
            </a:r>
            <a:endParaRPr sz="3600" i="1"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3750" y="-220525"/>
            <a:ext cx="3669752" cy="5504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Look for objects to create a </a:t>
            </a:r>
            <a:br>
              <a:rPr lang="en" sz="2700"/>
            </a:br>
            <a:r>
              <a:rPr lang="en" sz="2700"/>
              <a:t>frame around your subject</a:t>
            </a:r>
            <a:endParaRPr sz="2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8" name="Google Shape;118;p20">
            <a:hlinkClick r:id="" action="ppaction://hlinkshowjump?jump=nextslide"/>
          </p:cNvPr>
          <p:cNvSpPr/>
          <p:nvPr/>
        </p:nvSpPr>
        <p:spPr>
          <a:xfrm>
            <a:off x="7467600" y="4267200"/>
            <a:ext cx="14667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/>
              <a:t>Framing</a:t>
            </a:r>
            <a:endParaRPr sz="3600" i="1"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325"/>
            <a:ext cx="4788112" cy="3820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 rotWithShape="1">
          <a:blip r:embed="rId4">
            <a:alphaModFix/>
          </a:blip>
          <a:srcRect r="7842"/>
          <a:stretch/>
        </p:blipFill>
        <p:spPr>
          <a:xfrm>
            <a:off x="5334000" y="0"/>
            <a:ext cx="43814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>
            <a:hlinkClick r:id="rId5" action="ppaction://hlinksldjump"/>
          </p:cNvPr>
          <p:cNvSpPr/>
          <p:nvPr/>
        </p:nvSpPr>
        <p:spPr>
          <a:xfrm>
            <a:off x="8153550" y="4114800"/>
            <a:ext cx="895200" cy="895200"/>
          </a:xfrm>
          <a:prstGeom prst="flowChartConnector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BACK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Microsoft Office PowerPoint</Application>
  <PresentationFormat>On-screen Show (16:9)</PresentationFormat>
  <Paragraphs>69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Arial</vt:lpstr>
      <vt:lpstr>Simple Light</vt:lpstr>
      <vt:lpstr>Elements of Photography</vt:lpstr>
      <vt:lpstr>There are 10 main elements of photography</vt:lpstr>
      <vt:lpstr>Line</vt:lpstr>
      <vt:lpstr>Line</vt:lpstr>
      <vt:lpstr>Line</vt:lpstr>
      <vt:lpstr>Shape</vt:lpstr>
      <vt:lpstr>Shape</vt:lpstr>
      <vt:lpstr>Framing</vt:lpstr>
      <vt:lpstr>Framing</vt:lpstr>
      <vt:lpstr>Light &amp; Shadows</vt:lpstr>
      <vt:lpstr>Light &amp; Shadows</vt:lpstr>
      <vt:lpstr>Silhouette </vt:lpstr>
      <vt:lpstr>Texture</vt:lpstr>
      <vt:lpstr>Texture</vt:lpstr>
      <vt:lpstr>Texture</vt:lpstr>
      <vt:lpstr>Pattern</vt:lpstr>
      <vt:lpstr>Pattern</vt:lpstr>
      <vt:lpstr>Pattern</vt:lpstr>
      <vt:lpstr>Space</vt:lpstr>
      <vt:lpstr>Space</vt:lpstr>
      <vt:lpstr>Color</vt:lpstr>
      <vt:lpstr>Color</vt:lpstr>
      <vt:lpstr>Color</vt:lpstr>
      <vt:lpstr>Depth of Field</vt:lpstr>
      <vt:lpstr>Shallow Depth of Field           Wide Depth of Field</vt:lpstr>
      <vt:lpstr>Angle/ Perspective</vt:lpstr>
      <vt:lpstr>Perspective- Low </vt:lpstr>
      <vt:lpstr>Perspective- High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Elements of Photography</dc:title>
  <dc:creator>Sandy Nigntingale</dc:creator>
  <cp:lastModifiedBy>Nightingale, Sandy</cp:lastModifiedBy>
  <cp:revision>1</cp:revision>
  <dcterms:modified xsi:type="dcterms:W3CDTF">2022-08-26T15:10:11Z</dcterms:modified>
</cp:coreProperties>
</file>