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660"/>
  </p:normalViewPr>
  <p:slideViewPr>
    <p:cSldViewPr snapToGrid="0">
      <p:cViewPr varScale="1">
        <p:scale>
          <a:sx n="54" d="100"/>
          <a:sy n="54" d="100"/>
        </p:scale>
        <p:origin x="10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5398B-B2F5-4ECD-9252-9BC18CF1FC45}"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B23BB-3E2C-490C-B251-D5AD3A286966}" type="slidenum">
              <a:rPr lang="en-US" smtClean="0"/>
              <a:t>‹#›</a:t>
            </a:fld>
            <a:endParaRPr lang="en-US"/>
          </a:p>
        </p:txBody>
      </p:sp>
    </p:spTree>
    <p:extLst>
      <p:ext uri="{BB962C8B-B14F-4D97-AF65-F5344CB8AC3E}">
        <p14:creationId xmlns:p14="http://schemas.microsoft.com/office/powerpoint/2010/main" val="41299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Red is often associated with the heat of sun and fire and is considered a high-arousal color, often stimulating people to take risks, according to color think tank, Pantone. It has also been shown to stimulate the senses and raise blood pressure, and it may arouse feelings of power, energy, passion, love, aggression, or danger.</a:t>
            </a:r>
          </a:p>
        </p:txBody>
      </p:sp>
      <p:sp>
        <p:nvSpPr>
          <p:cNvPr id="4" name="Slide Number Placeholder 3"/>
          <p:cNvSpPr>
            <a:spLocks noGrp="1"/>
          </p:cNvSpPr>
          <p:nvPr>
            <p:ph type="sldNum" sz="quarter" idx="10"/>
          </p:nvPr>
        </p:nvSpPr>
        <p:spPr/>
        <p:txBody>
          <a:bodyPr/>
          <a:lstStyle/>
          <a:p>
            <a:fld id="{755B23BB-3E2C-490C-B251-D5AD3A286966}" type="slidenum">
              <a:rPr lang="en-US" smtClean="0"/>
              <a:t>4</a:t>
            </a:fld>
            <a:endParaRPr lang="en-US"/>
          </a:p>
        </p:txBody>
      </p:sp>
    </p:spTree>
    <p:extLst>
      <p:ext uri="{BB962C8B-B14F-4D97-AF65-F5344CB8AC3E}">
        <p14:creationId xmlns:p14="http://schemas.microsoft.com/office/powerpoint/2010/main" val="74290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Yellow is often associated with the heat of sun and fire and is considered a high-arousal color. It may stimulate feelings of optimism and hope or cowardice and betrayal.</a:t>
            </a:r>
          </a:p>
        </p:txBody>
      </p:sp>
      <p:sp>
        <p:nvSpPr>
          <p:cNvPr id="4" name="Slide Number Placeholder 3"/>
          <p:cNvSpPr>
            <a:spLocks noGrp="1"/>
          </p:cNvSpPr>
          <p:nvPr>
            <p:ph type="sldNum" sz="quarter" idx="10"/>
          </p:nvPr>
        </p:nvSpPr>
        <p:spPr/>
        <p:txBody>
          <a:bodyPr/>
          <a:lstStyle/>
          <a:p>
            <a:fld id="{755B23BB-3E2C-490C-B251-D5AD3A286966}" type="slidenum">
              <a:rPr lang="en-US" smtClean="0"/>
              <a:t>5</a:t>
            </a:fld>
            <a:endParaRPr lang="en-US"/>
          </a:p>
        </p:txBody>
      </p:sp>
    </p:spTree>
    <p:extLst>
      <p:ext uri="{BB962C8B-B14F-4D97-AF65-F5344CB8AC3E}">
        <p14:creationId xmlns:p14="http://schemas.microsoft.com/office/powerpoint/2010/main" val="64925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Blue is often associated with the coolness of the sea and sky. It has been shown to calm the senses and lower blood pressure. It may stimulate feelings of trust, security, order, and cleanliness.</a:t>
            </a:r>
          </a:p>
        </p:txBody>
      </p:sp>
      <p:sp>
        <p:nvSpPr>
          <p:cNvPr id="4" name="Slide Number Placeholder 3"/>
          <p:cNvSpPr>
            <a:spLocks noGrp="1"/>
          </p:cNvSpPr>
          <p:nvPr>
            <p:ph type="sldNum" sz="quarter" idx="10"/>
          </p:nvPr>
        </p:nvSpPr>
        <p:spPr/>
        <p:txBody>
          <a:bodyPr/>
          <a:lstStyle/>
          <a:p>
            <a:fld id="{755B23BB-3E2C-490C-B251-D5AD3A286966}" type="slidenum">
              <a:rPr lang="en-US" smtClean="0"/>
              <a:t>6</a:t>
            </a:fld>
            <a:endParaRPr lang="en-US"/>
          </a:p>
        </p:txBody>
      </p:sp>
    </p:spTree>
    <p:extLst>
      <p:ext uri="{BB962C8B-B14F-4D97-AF65-F5344CB8AC3E}">
        <p14:creationId xmlns:p14="http://schemas.microsoft.com/office/powerpoint/2010/main" val="91214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Orange is often associated with the heat of sun and fire and is considered a high-arousal color. It may stimulate feelings of energy, balance, and warmth.</a:t>
            </a:r>
          </a:p>
        </p:txBody>
      </p:sp>
      <p:sp>
        <p:nvSpPr>
          <p:cNvPr id="4" name="Slide Number Placeholder 3"/>
          <p:cNvSpPr>
            <a:spLocks noGrp="1"/>
          </p:cNvSpPr>
          <p:nvPr>
            <p:ph type="sldNum" sz="quarter" idx="10"/>
          </p:nvPr>
        </p:nvSpPr>
        <p:spPr/>
        <p:txBody>
          <a:bodyPr/>
          <a:lstStyle/>
          <a:p>
            <a:fld id="{755B23BB-3E2C-490C-B251-D5AD3A286966}" type="slidenum">
              <a:rPr lang="en-US" smtClean="0"/>
              <a:t>7</a:t>
            </a:fld>
            <a:endParaRPr lang="en-US"/>
          </a:p>
        </p:txBody>
      </p:sp>
    </p:spTree>
    <p:extLst>
      <p:ext uri="{BB962C8B-B14F-4D97-AF65-F5344CB8AC3E}">
        <p14:creationId xmlns:p14="http://schemas.microsoft.com/office/powerpoint/2010/main" val="198271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Green is often associated with the coolness of leaves. People often associate it with nature, health, good luck, and jealousy.</a:t>
            </a:r>
          </a:p>
        </p:txBody>
      </p:sp>
      <p:sp>
        <p:nvSpPr>
          <p:cNvPr id="4" name="Slide Number Placeholder 3"/>
          <p:cNvSpPr>
            <a:spLocks noGrp="1"/>
          </p:cNvSpPr>
          <p:nvPr>
            <p:ph type="sldNum" sz="quarter" idx="10"/>
          </p:nvPr>
        </p:nvSpPr>
        <p:spPr/>
        <p:txBody>
          <a:bodyPr/>
          <a:lstStyle/>
          <a:p>
            <a:fld id="{755B23BB-3E2C-490C-B251-D5AD3A286966}" type="slidenum">
              <a:rPr lang="en-US" smtClean="0"/>
              <a:t>8</a:t>
            </a:fld>
            <a:endParaRPr lang="en-US"/>
          </a:p>
        </p:txBody>
      </p:sp>
    </p:spTree>
    <p:extLst>
      <p:ext uri="{BB962C8B-B14F-4D97-AF65-F5344CB8AC3E}">
        <p14:creationId xmlns:p14="http://schemas.microsoft.com/office/powerpoint/2010/main" val="190504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Purple is generally considered a low-arousal color. It may stimulate feelings of spirituality, mystery, royalty, or arrogance.</a:t>
            </a:r>
          </a:p>
        </p:txBody>
      </p:sp>
      <p:sp>
        <p:nvSpPr>
          <p:cNvPr id="4" name="Slide Number Placeholder 3"/>
          <p:cNvSpPr>
            <a:spLocks noGrp="1"/>
          </p:cNvSpPr>
          <p:nvPr>
            <p:ph type="sldNum" sz="quarter" idx="10"/>
          </p:nvPr>
        </p:nvSpPr>
        <p:spPr/>
        <p:txBody>
          <a:bodyPr/>
          <a:lstStyle/>
          <a:p>
            <a:fld id="{755B23BB-3E2C-490C-B251-D5AD3A286966}" type="slidenum">
              <a:rPr lang="en-US" smtClean="0"/>
              <a:t>9</a:t>
            </a:fld>
            <a:endParaRPr lang="en-US"/>
          </a:p>
        </p:txBody>
      </p:sp>
    </p:spTree>
    <p:extLst>
      <p:ext uri="{BB962C8B-B14F-4D97-AF65-F5344CB8AC3E}">
        <p14:creationId xmlns:p14="http://schemas.microsoft.com/office/powerpoint/2010/main" val="33419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D536E8-0562-421B-8161-4BB6682B1EA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333632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536E8-0562-421B-8161-4BB6682B1EA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310186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536E8-0562-421B-8161-4BB6682B1EA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373299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536E8-0562-421B-8161-4BB6682B1EA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2532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D536E8-0562-421B-8161-4BB6682B1EA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381088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D536E8-0562-421B-8161-4BB6682B1EA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254436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D536E8-0562-421B-8161-4BB6682B1EA9}"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101917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D536E8-0562-421B-8161-4BB6682B1EA9}"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198362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536E8-0562-421B-8161-4BB6682B1EA9}"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11916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536E8-0562-421B-8161-4BB6682B1EA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326366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536E8-0562-421B-8161-4BB6682B1EA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495A9-EF10-43ED-859D-F1A4D1BA010D}" type="slidenum">
              <a:rPr lang="en-US" smtClean="0"/>
              <a:t>‹#›</a:t>
            </a:fld>
            <a:endParaRPr lang="en-US"/>
          </a:p>
        </p:txBody>
      </p:sp>
    </p:spTree>
    <p:extLst>
      <p:ext uri="{BB962C8B-B14F-4D97-AF65-F5344CB8AC3E}">
        <p14:creationId xmlns:p14="http://schemas.microsoft.com/office/powerpoint/2010/main" val="382467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536E8-0562-421B-8161-4BB6682B1EA9}" type="datetimeFigureOut">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495A9-EF10-43ED-859D-F1A4D1BA010D}" type="slidenum">
              <a:rPr lang="en-US" smtClean="0"/>
              <a:t>‹#›</a:t>
            </a:fld>
            <a:endParaRPr lang="en-US"/>
          </a:p>
        </p:txBody>
      </p:sp>
    </p:spTree>
    <p:extLst>
      <p:ext uri="{BB962C8B-B14F-4D97-AF65-F5344CB8AC3E}">
        <p14:creationId xmlns:p14="http://schemas.microsoft.com/office/powerpoint/2010/main" val="233689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75000"/>
                  </a:schemeClr>
                </a:solidFill>
              </a:rPr>
              <a:t>Psychology of Color</a:t>
            </a:r>
          </a:p>
        </p:txBody>
      </p:sp>
      <p:sp>
        <p:nvSpPr>
          <p:cNvPr id="3" name="Subtitle 2"/>
          <p:cNvSpPr>
            <a:spLocks noGrp="1"/>
          </p:cNvSpPr>
          <p:nvPr>
            <p:ph type="subTitle" idx="1"/>
          </p:nvPr>
        </p:nvSpPr>
        <p:spPr/>
        <p:txBody>
          <a:bodyPr/>
          <a:lstStyle/>
          <a:p>
            <a:r>
              <a:rPr lang="en-US" dirty="0">
                <a:solidFill>
                  <a:schemeClr val="accent1">
                    <a:lumMod val="75000"/>
                  </a:schemeClr>
                </a:solidFill>
              </a:rPr>
              <a:t>Important to Consider in Logo Creation</a:t>
            </a:r>
          </a:p>
        </p:txBody>
      </p:sp>
    </p:spTree>
    <p:extLst>
      <p:ext uri="{BB962C8B-B14F-4D97-AF65-F5344CB8AC3E}">
        <p14:creationId xmlns:p14="http://schemas.microsoft.com/office/powerpoint/2010/main" val="214858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d.fastcompany.net/multisite_files/fastcompany/imagecache/inline-large/inline/2014/03/3028378-inline-i-1-what-your-logos-color-may-say-about-your-company-infographic.png"/>
          <p:cNvPicPr/>
          <p:nvPr/>
        </p:nvPicPr>
        <p:blipFill rotWithShape="1">
          <a:blip r:embed="rId2">
            <a:extLst>
              <a:ext uri="{28A0092B-C50C-407E-A947-70E740481C1C}">
                <a14:useLocalDpi xmlns:a14="http://schemas.microsoft.com/office/drawing/2010/main" val="0"/>
              </a:ext>
            </a:extLst>
          </a:blip>
          <a:srcRect b="36624"/>
          <a:stretch/>
        </p:blipFill>
        <p:spPr bwMode="auto">
          <a:xfrm>
            <a:off x="2617695" y="154081"/>
            <a:ext cx="6096000" cy="6434978"/>
          </a:xfrm>
          <a:prstGeom prst="rect">
            <a:avLst/>
          </a:prstGeom>
          <a:noFill/>
          <a:ln>
            <a:noFill/>
          </a:ln>
        </p:spPr>
      </p:pic>
    </p:spTree>
    <p:extLst>
      <p:ext uri="{BB962C8B-B14F-4D97-AF65-F5344CB8AC3E}">
        <p14:creationId xmlns:p14="http://schemas.microsoft.com/office/powerpoint/2010/main" val="126156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d.fastcompany.net/multisite_files/fastcompany/imagecache/inline-large/inline/2014/03/3028378-inline-i-1-what-your-logos-color-may-say-about-your-company-infographic.png"/>
          <p:cNvPicPr/>
          <p:nvPr/>
        </p:nvPicPr>
        <p:blipFill rotWithShape="1">
          <a:blip r:embed="rId2">
            <a:extLst>
              <a:ext uri="{28A0092B-C50C-407E-A947-70E740481C1C}">
                <a14:useLocalDpi xmlns:a14="http://schemas.microsoft.com/office/drawing/2010/main" val="0"/>
              </a:ext>
            </a:extLst>
          </a:blip>
          <a:srcRect l="220" t="63376" r="-220" b="1192"/>
          <a:stretch/>
        </p:blipFill>
        <p:spPr bwMode="auto">
          <a:xfrm>
            <a:off x="1461247" y="1680883"/>
            <a:ext cx="9144000" cy="3597647"/>
          </a:xfrm>
          <a:prstGeom prst="rect">
            <a:avLst/>
          </a:prstGeom>
          <a:noFill/>
          <a:ln>
            <a:noFill/>
          </a:ln>
        </p:spPr>
      </p:pic>
    </p:spTree>
    <p:extLst>
      <p:ext uri="{BB962C8B-B14F-4D97-AF65-F5344CB8AC3E}">
        <p14:creationId xmlns:p14="http://schemas.microsoft.com/office/powerpoint/2010/main" val="38924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e.fastcompany.net/multisite_files/fastcompany/imagecache/inline-large/inline/2014/03/3028378-inline-i-2-what-your-logos-color-may-say-about-your-company-infographic.png"/>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4325"/>
            <a:ext cx="6096000" cy="6229350"/>
          </a:xfrm>
          <a:prstGeom prst="rect">
            <a:avLst/>
          </a:prstGeom>
          <a:noFill/>
          <a:ln>
            <a:noFill/>
          </a:ln>
        </p:spPr>
      </p:pic>
    </p:spTree>
    <p:extLst>
      <p:ext uri="{BB962C8B-B14F-4D97-AF65-F5344CB8AC3E}">
        <p14:creationId xmlns:p14="http://schemas.microsoft.com/office/powerpoint/2010/main" val="32489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f.fastcompany.net/multisite_files/fastcompany/imagecache/inline-large/inline/2014/03/3028378-inline-i-3-what-your-logos-color-may-say-about-your-company-infographic.png"/>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85787"/>
            <a:ext cx="6096000" cy="5686425"/>
          </a:xfrm>
          <a:prstGeom prst="rect">
            <a:avLst/>
          </a:prstGeom>
          <a:noFill/>
          <a:ln>
            <a:noFill/>
          </a:ln>
        </p:spPr>
      </p:pic>
    </p:spTree>
    <p:extLst>
      <p:ext uri="{BB962C8B-B14F-4D97-AF65-F5344CB8AC3E}">
        <p14:creationId xmlns:p14="http://schemas.microsoft.com/office/powerpoint/2010/main" val="422673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fastcompany.net/multisite_files/fastcompany/imagecache/inline-large/inline/2014/03/3028378-inline-i-4-what-your-logos-color-may-say-about-your-company-infographic.png"/>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0025"/>
            <a:ext cx="6096000" cy="6457950"/>
          </a:xfrm>
          <a:prstGeom prst="rect">
            <a:avLst/>
          </a:prstGeom>
          <a:noFill/>
          <a:ln>
            <a:noFill/>
          </a:ln>
        </p:spPr>
      </p:pic>
    </p:spTree>
    <p:extLst>
      <p:ext uri="{BB962C8B-B14F-4D97-AF65-F5344CB8AC3E}">
        <p14:creationId xmlns:p14="http://schemas.microsoft.com/office/powerpoint/2010/main" val="407100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fastcompany.net/multisite_files/fastcompany/imagecache/inline-large/inline/2014/03/3028378-inline-i-5-what-your-logos-color-may-say-about-your-company-infographic.png"/>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52450"/>
            <a:ext cx="6096000" cy="5753100"/>
          </a:xfrm>
          <a:prstGeom prst="rect">
            <a:avLst/>
          </a:prstGeom>
          <a:noFill/>
          <a:ln>
            <a:noFill/>
          </a:ln>
        </p:spPr>
      </p:pic>
    </p:spTree>
    <p:extLst>
      <p:ext uri="{BB962C8B-B14F-4D97-AF65-F5344CB8AC3E}">
        <p14:creationId xmlns:p14="http://schemas.microsoft.com/office/powerpoint/2010/main" val="30353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fastcompany.net/multisite_files/fastcompany/imagecache/inline-large/inline/2014/03/3028378-inline-i-6-what-your-logos-color-may-say-about-your-company-infographic.png"/>
          <p:cNvPicPr/>
          <p:nvPr/>
        </p:nvPicPr>
        <p:blipFill>
          <a:blip r:embed="rId3">
            <a:extLst>
              <a:ext uri="{28A0092B-C50C-407E-A947-70E740481C1C}">
                <a14:useLocalDpi xmlns:a14="http://schemas.microsoft.com/office/drawing/2010/main" val="0"/>
              </a:ext>
            </a:extLst>
          </a:blip>
          <a:srcRect/>
          <a:stretch>
            <a:fillRect/>
          </a:stretch>
        </p:blipFill>
        <p:spPr bwMode="auto">
          <a:xfrm>
            <a:off x="3428999" y="242888"/>
            <a:ext cx="5572125" cy="6424612"/>
          </a:xfrm>
          <a:prstGeom prst="rect">
            <a:avLst/>
          </a:prstGeom>
          <a:noFill/>
          <a:ln>
            <a:noFill/>
          </a:ln>
        </p:spPr>
      </p:pic>
    </p:spTree>
    <p:extLst>
      <p:ext uri="{BB962C8B-B14F-4D97-AF65-F5344CB8AC3E}">
        <p14:creationId xmlns:p14="http://schemas.microsoft.com/office/powerpoint/2010/main" val="117537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fastcompany.net/multisite_files/fastcompany/imagecache/inline-large/inline/2014/03/3028378-inline-i-7-what-your-logos-color-may-say-about-your-company-infographic.png"/>
          <p:cNvPicPr/>
          <p:nvPr/>
        </p:nvPicPr>
        <p:blipFill rotWithShape="1">
          <a:blip r:embed="rId3">
            <a:extLst>
              <a:ext uri="{28A0092B-C50C-407E-A947-70E740481C1C}">
                <a14:useLocalDpi xmlns:a14="http://schemas.microsoft.com/office/drawing/2010/main" val="0"/>
              </a:ext>
            </a:extLst>
          </a:blip>
          <a:srcRect b="20926"/>
          <a:stretch/>
        </p:blipFill>
        <p:spPr bwMode="auto">
          <a:xfrm>
            <a:off x="3033713" y="485775"/>
            <a:ext cx="6096000" cy="6100763"/>
          </a:xfrm>
          <a:prstGeom prst="rect">
            <a:avLst/>
          </a:prstGeom>
          <a:noFill/>
          <a:ln>
            <a:noFill/>
          </a:ln>
        </p:spPr>
      </p:pic>
    </p:spTree>
    <p:extLst>
      <p:ext uri="{BB962C8B-B14F-4D97-AF65-F5344CB8AC3E}">
        <p14:creationId xmlns:p14="http://schemas.microsoft.com/office/powerpoint/2010/main" val="178660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229</Words>
  <Application>Microsoft Office PowerPoint</Application>
  <PresentationFormat>Widescreen</PresentationFormat>
  <Paragraphs>14</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Psychology of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White Lake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Color</dc:title>
  <dc:creator>Sandy Nigntingale</dc:creator>
  <cp:lastModifiedBy>Sandy Nigntingale</cp:lastModifiedBy>
  <cp:revision>3</cp:revision>
  <dcterms:created xsi:type="dcterms:W3CDTF">2016-02-04T19:51:28Z</dcterms:created>
  <dcterms:modified xsi:type="dcterms:W3CDTF">2023-10-04T14:52:25Z</dcterms:modified>
</cp:coreProperties>
</file>