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1" d="100"/>
          <a:sy n="61" d="100"/>
        </p:scale>
        <p:origin x="1368"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p>
            <a:fld id="{EF86D935-B94C-4A39-A1F0-E4E969525B96}" type="datetimeFigureOut">
              <a:rPr lang="en-US" smtClean="0"/>
              <a:pPr/>
              <a:t>8/31/2020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8C30B365-7AC4-4B8D-85C7-96637D672FDE}"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F86D935-B94C-4A39-A1F0-E4E969525B96}" type="datetimeFigureOut">
              <a:rPr lang="en-US" smtClean="0"/>
              <a:pPr/>
              <a:t>8/31/2020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30B365-7AC4-4B8D-85C7-96637D672FD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F86D935-B94C-4A39-A1F0-E4E969525B96}" type="datetimeFigureOut">
              <a:rPr lang="en-US" smtClean="0"/>
              <a:pPr/>
              <a:t>8/31/2020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30B365-7AC4-4B8D-85C7-96637D672FD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F86D935-B94C-4A39-A1F0-E4E969525B96}" type="datetimeFigureOut">
              <a:rPr lang="en-US" smtClean="0"/>
              <a:pPr/>
              <a:t>8/31/2020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30B365-7AC4-4B8D-85C7-96637D672FD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F86D935-B94C-4A39-A1F0-E4E969525B96}" type="datetimeFigureOut">
              <a:rPr lang="en-US" smtClean="0"/>
              <a:pPr/>
              <a:t>8/31/2020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30B365-7AC4-4B8D-85C7-96637D672FDE}"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F86D935-B94C-4A39-A1F0-E4E969525B96}" type="datetimeFigureOut">
              <a:rPr lang="en-US" smtClean="0"/>
              <a:pPr/>
              <a:t>8/31/2020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30B365-7AC4-4B8D-85C7-96637D672FD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F86D935-B94C-4A39-A1F0-E4E969525B96}" type="datetimeFigureOut">
              <a:rPr lang="en-US" smtClean="0"/>
              <a:pPr/>
              <a:t>8/31/2020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30B365-7AC4-4B8D-85C7-96637D672FDE}"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F86D935-B94C-4A39-A1F0-E4E969525B96}" type="datetimeFigureOut">
              <a:rPr lang="en-US" smtClean="0"/>
              <a:pPr/>
              <a:t>8/31/2020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30B365-7AC4-4B8D-85C7-96637D672FD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86D935-B94C-4A39-A1F0-E4E969525B96}" type="datetimeFigureOut">
              <a:rPr lang="en-US" smtClean="0"/>
              <a:pPr/>
              <a:t>8/31/2020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30B365-7AC4-4B8D-85C7-96637D672FD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F86D935-B94C-4A39-A1F0-E4E969525B96}" type="datetimeFigureOut">
              <a:rPr lang="en-US" smtClean="0"/>
              <a:pPr/>
              <a:t>8/31/2020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30B365-7AC4-4B8D-85C7-96637D672FD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p>
            <a:fld id="{EF86D935-B94C-4A39-A1F0-E4E969525B96}" type="datetimeFigureOut">
              <a:rPr lang="en-US" smtClean="0"/>
              <a:pPr/>
              <a:t>8/31/2020</a:t>
            </a:fld>
            <a:endParaRPr lang="en-US"/>
          </a:p>
        </p:txBody>
      </p:sp>
      <p:sp>
        <p:nvSpPr>
          <p:cNvPr id="6" name="Footer Placeholder 5"/>
          <p:cNvSpPr>
            <a:spLocks noGrp="1"/>
          </p:cNvSpPr>
          <p:nvPr>
            <p:ph type="ftr" sz="quarter" idx="11"/>
          </p:nvPr>
        </p:nvSpPr>
        <p:spPr>
          <a:xfrm>
            <a:off x="914400" y="55499"/>
            <a:ext cx="5562600" cy="365125"/>
          </a:xfrm>
        </p:spPr>
        <p:txBody>
          <a:bodyPr/>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p>
            <a:fld id="{8C30B365-7AC4-4B8D-85C7-96637D672FD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EF86D935-B94C-4A39-A1F0-E4E969525B96}" type="datetimeFigureOut">
              <a:rPr lang="en-US" smtClean="0"/>
              <a:pPr/>
              <a:t>8/31/2020</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8C30B365-7AC4-4B8D-85C7-96637D672FDE}"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si.edu/" TargetMode="External"/><Relationship Id="rId2" Type="http://schemas.openxmlformats.org/officeDocument/2006/relationships/hyperlink" Target="http://www.epa.gov/" TargetMode="External"/><Relationship Id="rId1" Type="http://schemas.openxmlformats.org/officeDocument/2006/relationships/slideLayout" Target="../slideLayouts/slideLayout2.xml"/><Relationship Id="rId5" Type="http://schemas.openxmlformats.org/officeDocument/2006/relationships/hyperlink" Target="http://www.nasa.gov/" TargetMode="External"/><Relationship Id="rId4" Type="http://schemas.openxmlformats.org/officeDocument/2006/relationships/hyperlink" Target="http://www.nationalgeographic.co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courant.com/" TargetMode="External"/><Relationship Id="rId2" Type="http://schemas.openxmlformats.org/officeDocument/2006/relationships/hyperlink" Target="http://www.washingtonpost.com/" TargetMode="External"/><Relationship Id="rId1" Type="http://schemas.openxmlformats.org/officeDocument/2006/relationships/slideLayout" Target="../slideLayouts/slideLayout2.xml"/><Relationship Id="rId4" Type="http://schemas.openxmlformats.org/officeDocument/2006/relationships/hyperlink" Target="http://www.wsj.co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navs.org/" TargetMode="External"/><Relationship Id="rId2" Type="http://schemas.openxmlformats.org/officeDocument/2006/relationships/hyperlink" Target="http://www.psr.org/" TargetMode="External"/><Relationship Id="rId1" Type="http://schemas.openxmlformats.org/officeDocument/2006/relationships/slideLayout" Target="../slideLayouts/slideLayout2.xml"/><Relationship Id="rId4" Type="http://schemas.openxmlformats.org/officeDocument/2006/relationships/hyperlink" Target="http://www.no-smoke.org/"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gm.com/" TargetMode="External"/><Relationship Id="rId2" Type="http://schemas.openxmlformats.org/officeDocument/2006/relationships/hyperlink" Target="http://www.landsend.com/" TargetMode="External"/><Relationship Id="rId1" Type="http://schemas.openxmlformats.org/officeDocument/2006/relationships/slideLayout" Target="../slideLayouts/slideLayout2.xml"/><Relationship Id="rId4" Type="http://schemas.openxmlformats.org/officeDocument/2006/relationships/hyperlink" Target="http://www.crayola.com/"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Evaluating Websites</a:t>
            </a:r>
            <a:endParaRPr lang="en-US" dirty="0"/>
          </a:p>
        </p:txBody>
      </p:sp>
      <p:sp>
        <p:nvSpPr>
          <p:cNvPr id="3" name="Subtitle 2"/>
          <p:cNvSpPr>
            <a:spLocks noGrp="1"/>
          </p:cNvSpPr>
          <p:nvPr>
            <p:ph type="subTitle" idx="1"/>
          </p:nvPr>
        </p:nvSpPr>
        <p:spPr/>
        <p:txBody>
          <a:bodyPr/>
          <a:lstStyle/>
          <a:p>
            <a:r>
              <a:rPr lang="en-US" dirty="0" smtClean="0"/>
              <a:t>Advanced Computer Applications 2011-2012</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Examples</a:t>
            </a:r>
            <a:endParaRPr lang="en-US" dirty="0"/>
          </a:p>
        </p:txBody>
      </p:sp>
      <p:sp>
        <p:nvSpPr>
          <p:cNvPr id="3" name="Content Placeholder 2"/>
          <p:cNvSpPr>
            <a:spLocks noGrp="1"/>
          </p:cNvSpPr>
          <p:nvPr>
            <p:ph idx="1"/>
          </p:nvPr>
        </p:nvSpPr>
        <p:spPr/>
        <p:txBody>
          <a:bodyPr/>
          <a:lstStyle/>
          <a:p>
            <a:r>
              <a:rPr lang="en-US" i="1" dirty="0" smtClean="0"/>
              <a:t> </a:t>
            </a:r>
            <a:r>
              <a:rPr lang="en-US" dirty="0" smtClean="0">
                <a:hlinkClick r:id="rId2"/>
              </a:rPr>
              <a:t>Environmental Protection Agency</a:t>
            </a:r>
            <a:r>
              <a:rPr lang="en-US" dirty="0" smtClean="0"/>
              <a:t> </a:t>
            </a:r>
          </a:p>
          <a:p>
            <a:pPr lvl="0"/>
            <a:r>
              <a:rPr lang="en-US" dirty="0" smtClean="0">
                <a:hlinkClick r:id="rId3"/>
              </a:rPr>
              <a:t>Smithsonian Institution</a:t>
            </a:r>
            <a:r>
              <a:rPr lang="en-US" dirty="0" smtClean="0"/>
              <a:t> </a:t>
            </a:r>
          </a:p>
          <a:p>
            <a:pPr lvl="0"/>
            <a:r>
              <a:rPr lang="en-US" dirty="0" smtClean="0">
                <a:hlinkClick r:id="rId4"/>
              </a:rPr>
              <a:t>National Geographic</a:t>
            </a:r>
            <a:r>
              <a:rPr lang="en-US" dirty="0" smtClean="0"/>
              <a:t> </a:t>
            </a:r>
          </a:p>
          <a:p>
            <a:pPr lvl="0"/>
            <a:r>
              <a:rPr lang="en-US" dirty="0" smtClean="0">
                <a:hlinkClick r:id="rId5"/>
              </a:rPr>
              <a:t>NASA</a:t>
            </a:r>
            <a:r>
              <a:rPr lang="en-US" dirty="0" smtClean="0"/>
              <a:t>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News Web Sites </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dirty="0" smtClean="0"/>
              <a:t>A News Web Page is one whose primary purpose is to </a:t>
            </a:r>
            <a:r>
              <a:rPr lang="en-US" u="sng" dirty="0" smtClean="0"/>
              <a:t>provide extremely current information</a:t>
            </a:r>
            <a:r>
              <a:rPr lang="en-US" dirty="0" smtClean="0"/>
              <a:t>. </a:t>
            </a:r>
          </a:p>
          <a:p>
            <a:r>
              <a:rPr lang="en-US" dirty="0" smtClean="0"/>
              <a:t>The URL address of the page usually ends in .com (commercial).</a:t>
            </a:r>
          </a:p>
          <a:p>
            <a:r>
              <a:rPr lang="en-US" dirty="0" smtClean="0"/>
              <a:t> The reliability of such a site depends on the publication. </a:t>
            </a:r>
          </a:p>
          <a:p>
            <a:r>
              <a:rPr lang="en-US" dirty="0" smtClean="0"/>
              <a:t>Use news sites that have a reputation for accuracy. Most all publications, newspapers and magazines have sites on the Internet.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Examples</a:t>
            </a:r>
            <a:r>
              <a:rPr lang="en-US" dirty="0" smtClean="0"/>
              <a:t> </a:t>
            </a:r>
            <a:br>
              <a:rPr lang="en-US" dirty="0" smtClean="0"/>
            </a:br>
            <a:endParaRPr lang="en-US" dirty="0"/>
          </a:p>
        </p:txBody>
      </p:sp>
      <p:sp>
        <p:nvSpPr>
          <p:cNvPr id="3" name="Content Placeholder 2"/>
          <p:cNvSpPr>
            <a:spLocks noGrp="1"/>
          </p:cNvSpPr>
          <p:nvPr>
            <p:ph idx="1"/>
          </p:nvPr>
        </p:nvSpPr>
        <p:spPr/>
        <p:txBody>
          <a:bodyPr/>
          <a:lstStyle/>
          <a:p>
            <a:pPr lvl="0"/>
            <a:r>
              <a:rPr lang="en-US" dirty="0" smtClean="0">
                <a:hlinkClick r:id="rId2"/>
              </a:rPr>
              <a:t>washingtonpost.com</a:t>
            </a:r>
            <a:r>
              <a:rPr lang="en-US" dirty="0" smtClean="0"/>
              <a:t> </a:t>
            </a:r>
          </a:p>
          <a:p>
            <a:pPr lvl="0"/>
            <a:r>
              <a:rPr lang="en-US" dirty="0" smtClean="0">
                <a:hlinkClick r:id="rId3"/>
              </a:rPr>
              <a:t>Hartford Courant</a:t>
            </a:r>
            <a:r>
              <a:rPr lang="en-US" dirty="0" smtClean="0"/>
              <a:t> </a:t>
            </a:r>
          </a:p>
          <a:p>
            <a:r>
              <a:rPr lang="en-US" dirty="0" smtClean="0">
                <a:hlinkClick r:id="rId4"/>
              </a:rPr>
              <a:t>Wall Street Journal</a:t>
            </a:r>
            <a:r>
              <a:rPr lang="en-US" dirty="0" smtClean="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Personal Web Sites </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 Personal Web Page is one published by an individual who may or may not be affiliated with a larger institution.</a:t>
            </a:r>
          </a:p>
          <a:p>
            <a:r>
              <a:rPr lang="en-US" dirty="0" smtClean="0"/>
              <a:t>Although the URL address of the page may have a variety of endings (e.g. .com, .</a:t>
            </a:r>
            <a:r>
              <a:rPr lang="en-US" dirty="0" err="1" smtClean="0"/>
              <a:t>edu</a:t>
            </a:r>
            <a:r>
              <a:rPr lang="en-US" dirty="0" smtClean="0"/>
              <a:t>, etc.), a tilde (~) is frequently embedded somewhere in the URL.</a:t>
            </a:r>
          </a:p>
          <a:p>
            <a:r>
              <a:rPr lang="en-US" dirty="0" smtClean="0"/>
              <a:t>There is no one reason a person might create a site.</a:t>
            </a:r>
          </a:p>
          <a:p>
            <a:r>
              <a:rPr lang="en-US" dirty="0" smtClean="0"/>
              <a:t>Try not to use personal sites for research, instead go to the primary resources they might list on their site and see which types of resources they themselves use.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Internet as a Resource</a:t>
            </a:r>
            <a:endParaRPr lang="en-US" dirty="0"/>
          </a:p>
        </p:txBody>
      </p:sp>
      <p:sp>
        <p:nvSpPr>
          <p:cNvPr id="3" name="Content Placeholder 2"/>
          <p:cNvSpPr>
            <a:spLocks noGrp="1"/>
          </p:cNvSpPr>
          <p:nvPr>
            <p:ph idx="1"/>
          </p:nvPr>
        </p:nvSpPr>
        <p:spPr/>
        <p:txBody>
          <a:bodyPr>
            <a:normAutofit lnSpcReduction="10000"/>
          </a:bodyPr>
          <a:lstStyle/>
          <a:p>
            <a:pPr marL="55563" indent="12700"/>
            <a:r>
              <a:rPr lang="en-US" dirty="0" smtClean="0"/>
              <a:t>The Internet is a great tool that provides a person with a computer an Internet connection to information and resources around the globe.</a:t>
            </a:r>
          </a:p>
          <a:p>
            <a:pPr marL="55563" indent="12700"/>
            <a:r>
              <a:rPr lang="en-US" dirty="0" smtClean="0"/>
              <a:t>On the other hand, anyone can publish something on the Internet, so it is important that you determine which sites are valid and reliable and which ones are not. </a:t>
            </a:r>
          </a:p>
          <a:p>
            <a:pPr marL="55563" indent="12700"/>
            <a:r>
              <a:rPr lang="en-US" dirty="0" smtClean="0"/>
              <a:t>Since there is no group that approves what pages are published, it is your responsibility to evaluate the sites.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looking at a website, remember</a:t>
            </a:r>
            <a:r>
              <a:rPr lang="en-US" b="1" dirty="0" smtClean="0"/>
              <a:t> the 5 W's</a:t>
            </a:r>
            <a:r>
              <a:rPr lang="en-US" dirty="0" smtClean="0"/>
              <a:t>:</a:t>
            </a:r>
            <a:br>
              <a:rPr lang="en-US" dirty="0" smtClean="0"/>
            </a:br>
            <a:endParaRPr lang="en-US" dirty="0"/>
          </a:p>
        </p:txBody>
      </p:sp>
      <p:sp>
        <p:nvSpPr>
          <p:cNvPr id="3" name="Content Placeholder 2"/>
          <p:cNvSpPr>
            <a:spLocks noGrp="1"/>
          </p:cNvSpPr>
          <p:nvPr>
            <p:ph idx="1"/>
          </p:nvPr>
        </p:nvSpPr>
        <p:spPr/>
        <p:txBody>
          <a:bodyPr>
            <a:normAutofit/>
          </a:bodyPr>
          <a:lstStyle/>
          <a:p>
            <a:pPr lvl="0"/>
            <a:r>
              <a:rPr lang="en-US" dirty="0" smtClean="0"/>
              <a:t>Who?--Who created the site? Are they credible? </a:t>
            </a:r>
          </a:p>
          <a:p>
            <a:pPr lvl="0"/>
            <a:r>
              <a:rPr lang="en-US" dirty="0" smtClean="0"/>
              <a:t>What? -- What is the purpose of the site? </a:t>
            </a:r>
          </a:p>
          <a:p>
            <a:pPr lvl="0"/>
            <a:r>
              <a:rPr lang="en-US" dirty="0" smtClean="0"/>
              <a:t>When? -- When was the site last updated? </a:t>
            </a:r>
          </a:p>
          <a:p>
            <a:pPr lvl="0"/>
            <a:r>
              <a:rPr lang="en-US" dirty="0" smtClean="0"/>
              <a:t>Where? -- Where does the site live? Is it a .com, .</a:t>
            </a:r>
            <a:r>
              <a:rPr lang="en-US" dirty="0" err="1" smtClean="0"/>
              <a:t>edu</a:t>
            </a:r>
            <a:r>
              <a:rPr lang="en-US" dirty="0" smtClean="0"/>
              <a:t>, .</a:t>
            </a:r>
            <a:r>
              <a:rPr lang="en-US" dirty="0" err="1" smtClean="0"/>
              <a:t>gov</a:t>
            </a:r>
            <a:r>
              <a:rPr lang="en-US" dirty="0" smtClean="0"/>
              <a:t>,...? </a:t>
            </a:r>
          </a:p>
          <a:p>
            <a:pPr lvl="0"/>
            <a:r>
              <a:rPr lang="en-US" dirty="0" smtClean="0"/>
              <a:t>Why? -- Why is this site better than another?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cap="all" dirty="0" smtClean="0"/>
              <a:t>Types of Web Pages</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There are many different reasons to create a web page and it is important that when you view a page, you keep these things in mind. </a:t>
            </a:r>
          </a:p>
          <a:p>
            <a:pPr lvl="1"/>
            <a:r>
              <a:rPr lang="en-US" dirty="0" smtClean="0"/>
              <a:t>Is the author trying to sell something?</a:t>
            </a:r>
          </a:p>
          <a:p>
            <a:pPr lvl="1"/>
            <a:r>
              <a:rPr lang="en-US" dirty="0" smtClean="0"/>
              <a:t> Persuade you to his/her opinion?</a:t>
            </a:r>
          </a:p>
          <a:p>
            <a:pPr lvl="1"/>
            <a:r>
              <a:rPr lang="en-US" dirty="0" smtClean="0"/>
              <a:t> Inform others? </a:t>
            </a:r>
          </a:p>
          <a:p>
            <a:pPr lvl="1"/>
            <a:r>
              <a:rPr lang="en-US" dirty="0" smtClean="0"/>
              <a:t>By answering this initial question, you will begin to look at why the site was created.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Biased Web Sites </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Remember: a biased web page is one sponsored by an organization or group </a:t>
            </a:r>
            <a:r>
              <a:rPr lang="en-US" u="sng" dirty="0" smtClean="0"/>
              <a:t>attempting to influence public opinion</a:t>
            </a:r>
            <a:r>
              <a:rPr lang="en-US" dirty="0" smtClean="0"/>
              <a:t> (that is, one trying to sell ideas). </a:t>
            </a:r>
          </a:p>
          <a:p>
            <a:r>
              <a:rPr lang="en-US" dirty="0" smtClean="0"/>
              <a:t>The URL address of the page frequently ends in .org (organization). </a:t>
            </a:r>
          </a:p>
          <a:p>
            <a:r>
              <a:rPr lang="en-US" dirty="0" smtClean="0"/>
              <a:t>Keep in mind, the fact that you agree or disagree with the ideas presented does not change the type of site.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Examples</a:t>
            </a:r>
            <a:endParaRPr lang="en-US" i="1" dirty="0"/>
          </a:p>
        </p:txBody>
      </p:sp>
      <p:sp>
        <p:nvSpPr>
          <p:cNvPr id="3" name="Content Placeholder 2"/>
          <p:cNvSpPr>
            <a:spLocks noGrp="1"/>
          </p:cNvSpPr>
          <p:nvPr>
            <p:ph idx="1"/>
          </p:nvPr>
        </p:nvSpPr>
        <p:spPr/>
        <p:txBody>
          <a:bodyPr/>
          <a:lstStyle/>
          <a:p>
            <a:r>
              <a:rPr lang="en-US" dirty="0" smtClean="0"/>
              <a:t>Read these sites carefully! -Think, what idea are they trying to sell me? </a:t>
            </a:r>
          </a:p>
          <a:p>
            <a:pPr lvl="1"/>
            <a:r>
              <a:rPr lang="en-US" dirty="0" smtClean="0">
                <a:hlinkClick r:id="rId2"/>
              </a:rPr>
              <a:t>Physicians for Social Responsibility</a:t>
            </a:r>
            <a:r>
              <a:rPr lang="en-US" dirty="0" smtClean="0"/>
              <a:t> </a:t>
            </a:r>
          </a:p>
          <a:p>
            <a:pPr lvl="1"/>
            <a:r>
              <a:rPr lang="en-US" dirty="0" smtClean="0">
                <a:hlinkClick r:id="rId3"/>
              </a:rPr>
              <a:t>The National Anti-Vivisection Society</a:t>
            </a:r>
            <a:r>
              <a:rPr lang="en-US" dirty="0" smtClean="0"/>
              <a:t> </a:t>
            </a:r>
          </a:p>
          <a:p>
            <a:pPr lvl="1"/>
            <a:r>
              <a:rPr lang="en-US" dirty="0" smtClean="0">
                <a:hlinkClick r:id="rId4"/>
              </a:rPr>
              <a:t>Americans for Non-Smoker's Rights</a:t>
            </a:r>
            <a:r>
              <a:rPr lang="en-US" dirty="0" smtClean="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Business Web Sites </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 Business/Marketing Web Page is one sponsored by a commercial enterprise (usually it is a page trying to promote or sell products). </a:t>
            </a:r>
          </a:p>
          <a:p>
            <a:r>
              <a:rPr lang="en-US" dirty="0" smtClean="0"/>
              <a:t>The main purpose of the site is to </a:t>
            </a:r>
            <a:r>
              <a:rPr lang="en-US" u="sng" dirty="0" smtClean="0"/>
              <a:t>sell you something</a:t>
            </a:r>
            <a:r>
              <a:rPr lang="en-US" dirty="0" smtClean="0"/>
              <a:t>. </a:t>
            </a:r>
          </a:p>
          <a:p>
            <a:r>
              <a:rPr lang="en-US" dirty="0" smtClean="0"/>
              <a:t>They want to keep you on their web site as long as possible. </a:t>
            </a:r>
          </a:p>
          <a:p>
            <a:r>
              <a:rPr lang="en-US" dirty="0" smtClean="0"/>
              <a:t>They want to make their web site easy to use. </a:t>
            </a:r>
          </a:p>
          <a:p>
            <a:r>
              <a:rPr lang="en-US" dirty="0" smtClean="0"/>
              <a:t>The URL address of the page frequently ends in .com.</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Examples</a:t>
            </a:r>
            <a:endParaRPr lang="en-US" i="1" dirty="0"/>
          </a:p>
        </p:txBody>
      </p:sp>
      <p:sp>
        <p:nvSpPr>
          <p:cNvPr id="3" name="Content Placeholder 2"/>
          <p:cNvSpPr>
            <a:spLocks noGrp="1"/>
          </p:cNvSpPr>
          <p:nvPr>
            <p:ph idx="1"/>
          </p:nvPr>
        </p:nvSpPr>
        <p:spPr/>
        <p:txBody>
          <a:bodyPr/>
          <a:lstStyle/>
          <a:p>
            <a:r>
              <a:rPr lang="en-US" dirty="0" smtClean="0">
                <a:hlinkClick r:id="rId2"/>
              </a:rPr>
              <a:t>Lands' End Direct Merchants</a:t>
            </a:r>
            <a:r>
              <a:rPr lang="en-US" b="1" dirty="0" smtClean="0"/>
              <a:t> </a:t>
            </a:r>
            <a:endParaRPr lang="en-US" dirty="0" smtClean="0"/>
          </a:p>
          <a:p>
            <a:pPr lvl="0"/>
            <a:r>
              <a:rPr lang="en-US" dirty="0" smtClean="0">
                <a:hlinkClick r:id="rId3"/>
              </a:rPr>
              <a:t>General Motors</a:t>
            </a:r>
            <a:r>
              <a:rPr lang="en-US" dirty="0" smtClean="0"/>
              <a:t> </a:t>
            </a:r>
          </a:p>
          <a:p>
            <a:pPr lvl="0"/>
            <a:r>
              <a:rPr lang="en-US" dirty="0" err="1" smtClean="0">
                <a:hlinkClick r:id="rId4"/>
              </a:rPr>
              <a:t>Crayola</a:t>
            </a:r>
            <a:r>
              <a:rPr lang="en-US" dirty="0" smtClean="0"/>
              <a:t>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Informational Web Sites </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An Informational Web Page is one whose purpose is </a:t>
            </a:r>
            <a:r>
              <a:rPr lang="en-US" u="sng" dirty="0" smtClean="0"/>
              <a:t>to present factual information</a:t>
            </a:r>
            <a:r>
              <a:rPr lang="en-US" dirty="0" smtClean="0"/>
              <a:t>. </a:t>
            </a:r>
          </a:p>
          <a:p>
            <a:r>
              <a:rPr lang="en-US" dirty="0" smtClean="0"/>
              <a:t>The URL Address frequently ends in .</a:t>
            </a:r>
            <a:r>
              <a:rPr lang="en-US" dirty="0" err="1" smtClean="0"/>
              <a:t>edu</a:t>
            </a:r>
            <a:r>
              <a:rPr lang="en-US" dirty="0" smtClean="0"/>
              <a:t> or .</a:t>
            </a:r>
            <a:r>
              <a:rPr lang="en-US" dirty="0" err="1" smtClean="0"/>
              <a:t>gov</a:t>
            </a:r>
            <a:r>
              <a:rPr lang="en-US" dirty="0" smtClean="0"/>
              <a:t>, as many of these pages are sponsored by educational institutions or government agencies. The URL can end in .com though because many of these sites are put together by companies whose objective is to present facts. </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403</TotalTime>
  <Words>679</Words>
  <Application>Microsoft Office PowerPoint</Application>
  <PresentationFormat>On-screen Show (4:3)</PresentationFormat>
  <Paragraphs>59</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Consolas</vt:lpstr>
      <vt:lpstr>Corbel</vt:lpstr>
      <vt:lpstr>Wingdings</vt:lpstr>
      <vt:lpstr>Wingdings 2</vt:lpstr>
      <vt:lpstr>Wingdings 3</vt:lpstr>
      <vt:lpstr>Metro</vt:lpstr>
      <vt:lpstr>Evaluating Websites</vt:lpstr>
      <vt:lpstr>Internet as a Resource</vt:lpstr>
      <vt:lpstr>When looking at a website, remember the 5 W's: </vt:lpstr>
      <vt:lpstr>Types of Web Pages </vt:lpstr>
      <vt:lpstr>Biased Web Sites  </vt:lpstr>
      <vt:lpstr>Examples</vt:lpstr>
      <vt:lpstr>Business Web Sites  </vt:lpstr>
      <vt:lpstr>Examples</vt:lpstr>
      <vt:lpstr>Informational Web Sites  </vt:lpstr>
      <vt:lpstr>Examples</vt:lpstr>
      <vt:lpstr>News Web Sites  </vt:lpstr>
      <vt:lpstr>Examples  </vt:lpstr>
      <vt:lpstr>Personal Web Sites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Evaluating Websites</dc:title>
  <dc:creator>sandy</dc:creator>
  <cp:lastModifiedBy>Sandy Nigntingale</cp:lastModifiedBy>
  <cp:revision>14</cp:revision>
  <dcterms:created xsi:type="dcterms:W3CDTF">2011-08-24T15:20:56Z</dcterms:created>
  <dcterms:modified xsi:type="dcterms:W3CDTF">2020-08-31T17:23:49Z</dcterms:modified>
</cp:coreProperties>
</file>