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53" name="Google Shape;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36" name="Google Shape;1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43" name="Google Shape;1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50" name="Google Shape;1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" name="Google Shape;151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82" name="Google Shape;1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89" name="Google Shape;1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Google Shape;19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01" name="Google Shape;2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08" name="Google Shape;20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" name="Google Shape;209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27" name="Google Shape;2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34" name="Google Shape;23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41" name="Google Shape;24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2" name="Google Shape;242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4" name="Google Shape;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53" name="Google Shape;25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60" name="Google Shape;2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1" name="Google Shape;261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71" name="Google Shape;27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78" name="Google Shape;2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9" name="Google Shape;279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77" name="Google Shape;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" name="Google Shape;78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92" name="Google Shape;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98" name="Google Shape;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04" name="Google Shape;1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12" name="Google Shape;1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Google Shape;113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381000" y="15240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"/>
          </p:nvPr>
        </p:nvSpPr>
        <p:spPr>
          <a:xfrm>
            <a:off x="914400" y="3581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None/>
              <a:defRPr/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143000" marR="0" lvl="2" indent="-165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600200" marR="0" lvl="3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057400" marR="0" lvl="4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514600" marR="0" lvl="5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2971800" marR="0" lvl="6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429000" marR="0" lvl="7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3886200" marR="0" lvl="8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905000" y="2819400"/>
            <a:ext cx="4572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Fossils</a:t>
            </a:r>
            <a:endParaRPr/>
          </a:p>
        </p:txBody>
      </p:sp>
      <p:pic>
        <p:nvPicPr>
          <p:cNvPr id="57" name="Google Shape;57;p13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4038600"/>
            <a:ext cx="3649662" cy="236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0"/>
            <a:ext cx="2479675" cy="250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Picture 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1447800"/>
            <a:ext cx="1622425" cy="16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Picture 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600" y="457200"/>
            <a:ext cx="1273175" cy="133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Picture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0" y="4343400"/>
            <a:ext cx="1379537" cy="11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762000" y="1066800"/>
            <a:ext cx="64008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fossil is more likely to form if the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organism had hard parts like bones, shells or teeth.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2" descr="mold and ca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95600"/>
            <a:ext cx="38735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685800" y="838200"/>
            <a:ext cx="6019800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Fossils are generally only found in sedimentary rocks because the heat/pressure involved in forming igneous and metamorphic rocks would destroy the organism.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3" descr="DinosaurFootprint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3352800"/>
            <a:ext cx="47244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444500" y="139700"/>
            <a:ext cx="8255000" cy="1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0487" marR="0" lvl="0" indent="-15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Times New Roman"/>
              <a:buNone/>
            </a:pPr>
            <a:r>
              <a:rPr lang="en-US" sz="4200" b="1" i="1" u="none" strike="noStrike" cap="non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FIVE MAIN TYPES OF FOSSILS</a:t>
            </a:r>
            <a:endParaRPr/>
          </a:p>
        </p:txBody>
      </p:sp>
      <p:grpSp>
        <p:nvGrpSpPr>
          <p:cNvPr id="155" name="Google Shape;155;p24"/>
          <p:cNvGrpSpPr/>
          <p:nvPr/>
        </p:nvGrpSpPr>
        <p:grpSpPr>
          <a:xfrm>
            <a:off x="342900" y="1409700"/>
            <a:ext cx="2755900" cy="2400300"/>
            <a:chOff x="342900" y="1417637"/>
            <a:chExt cx="2755900" cy="2400300"/>
          </a:xfrm>
        </p:grpSpPr>
        <p:grpSp>
          <p:nvGrpSpPr>
            <p:cNvPr id="156" name="Google Shape;156;p24"/>
            <p:cNvGrpSpPr/>
            <p:nvPr/>
          </p:nvGrpSpPr>
          <p:grpSpPr>
            <a:xfrm>
              <a:off x="342900" y="1417637"/>
              <a:ext cx="2755900" cy="2400300"/>
              <a:chOff x="0" y="0"/>
              <a:chExt cx="2755900" cy="2400300"/>
            </a:xfrm>
          </p:grpSpPr>
          <p:sp>
            <p:nvSpPr>
              <p:cNvPr id="157" name="Google Shape;157;p24"/>
              <p:cNvSpPr txBox="1"/>
              <p:nvPr/>
            </p:nvSpPr>
            <p:spPr>
              <a:xfrm>
                <a:off x="0" y="0"/>
                <a:ext cx="2755900" cy="24003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4"/>
              <p:cNvSpPr txBox="1"/>
              <p:nvPr/>
            </p:nvSpPr>
            <p:spPr>
              <a:xfrm>
                <a:off x="0" y="1676400"/>
                <a:ext cx="27559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Petrified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Fossils</a:t>
                </a:r>
                <a:endParaRPr/>
              </a:p>
            </p:txBody>
          </p:sp>
        </p:grpSp>
        <p:pic>
          <p:nvPicPr>
            <p:cNvPr id="159" name="Google Shape;159;p24" descr="SWFossils_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512" y="1676400"/>
              <a:ext cx="1590675" cy="1270000"/>
            </a:xfrm>
            <a:prstGeom prst="rect">
              <a:avLst/>
            </a:prstGeom>
            <a:noFill/>
            <a:ln w="9525" cap="rnd" cmpd="sng">
              <a:solidFill>
                <a:srgbClr val="FF8000"/>
              </a:solidFill>
              <a:prstDash val="solid"/>
              <a:miter lim="8000"/>
              <a:headEnd type="none" w="sm" len="sm"/>
              <a:tailEnd type="none" w="sm" len="sm"/>
            </a:ln>
          </p:spPr>
        </p:pic>
      </p:grpSp>
      <p:grpSp>
        <p:nvGrpSpPr>
          <p:cNvPr id="160" name="Google Shape;160;p24"/>
          <p:cNvGrpSpPr/>
          <p:nvPr/>
        </p:nvGrpSpPr>
        <p:grpSpPr>
          <a:xfrm>
            <a:off x="3200400" y="1409700"/>
            <a:ext cx="2755900" cy="2400300"/>
            <a:chOff x="3200400" y="1422400"/>
            <a:chExt cx="2755900" cy="2400300"/>
          </a:xfrm>
        </p:grpSpPr>
        <p:grpSp>
          <p:nvGrpSpPr>
            <p:cNvPr id="161" name="Google Shape;161;p24"/>
            <p:cNvGrpSpPr/>
            <p:nvPr/>
          </p:nvGrpSpPr>
          <p:grpSpPr>
            <a:xfrm>
              <a:off x="3200400" y="1422400"/>
              <a:ext cx="2755900" cy="2400300"/>
              <a:chOff x="0" y="0"/>
              <a:chExt cx="2755900" cy="2400300"/>
            </a:xfrm>
          </p:grpSpPr>
          <p:sp>
            <p:nvSpPr>
              <p:cNvPr id="162" name="Google Shape;162;p24"/>
              <p:cNvSpPr txBox="1"/>
              <p:nvPr/>
            </p:nvSpPr>
            <p:spPr>
              <a:xfrm>
                <a:off x="0" y="0"/>
                <a:ext cx="2755900" cy="24003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4"/>
              <p:cNvSpPr txBox="1"/>
              <p:nvPr/>
            </p:nvSpPr>
            <p:spPr>
              <a:xfrm>
                <a:off x="0" y="1676400"/>
                <a:ext cx="27559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Molds and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Casts</a:t>
                </a:r>
                <a:endParaRPr/>
              </a:p>
            </p:txBody>
          </p:sp>
        </p:grpSp>
        <p:pic>
          <p:nvPicPr>
            <p:cNvPr id="164" name="Google Shape;164;p24"/>
            <p:cNvPicPr preferRelativeResize="0"/>
            <p:nvPr/>
          </p:nvPicPr>
          <p:blipFill rotWithShape="1">
            <a:blip r:embed="rId6">
              <a:alphaModFix/>
            </a:blip>
            <a:srcRect l="8590" t="4122" r="8246" b="9278"/>
            <a:stretch/>
          </p:blipFill>
          <p:spPr>
            <a:xfrm>
              <a:off x="3663950" y="1646237"/>
              <a:ext cx="1828800" cy="1268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24"/>
          <p:cNvGrpSpPr/>
          <p:nvPr/>
        </p:nvGrpSpPr>
        <p:grpSpPr>
          <a:xfrm>
            <a:off x="6057900" y="1409700"/>
            <a:ext cx="2755900" cy="2400300"/>
            <a:chOff x="6057900" y="1422400"/>
            <a:chExt cx="2755900" cy="2400300"/>
          </a:xfrm>
        </p:grpSpPr>
        <p:grpSp>
          <p:nvGrpSpPr>
            <p:cNvPr id="166" name="Google Shape;166;p24"/>
            <p:cNvGrpSpPr/>
            <p:nvPr/>
          </p:nvGrpSpPr>
          <p:grpSpPr>
            <a:xfrm>
              <a:off x="6057900" y="1422400"/>
              <a:ext cx="2755900" cy="2400300"/>
              <a:chOff x="0" y="0"/>
              <a:chExt cx="2755900" cy="2400300"/>
            </a:xfrm>
          </p:grpSpPr>
          <p:sp>
            <p:nvSpPr>
              <p:cNvPr id="167" name="Google Shape;167;p24"/>
              <p:cNvSpPr txBox="1"/>
              <p:nvPr/>
            </p:nvSpPr>
            <p:spPr>
              <a:xfrm>
                <a:off x="0" y="0"/>
                <a:ext cx="2755900" cy="24003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4"/>
              <p:cNvSpPr txBox="1"/>
              <p:nvPr/>
            </p:nvSpPr>
            <p:spPr>
              <a:xfrm>
                <a:off x="0" y="1676400"/>
                <a:ext cx="27559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Carbon</a:t>
                </a:r>
                <a:b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Films</a:t>
                </a:r>
                <a:endParaRPr/>
              </a:p>
            </p:txBody>
          </p:sp>
        </p:grpSp>
        <p:pic>
          <p:nvPicPr>
            <p:cNvPr id="169" name="Google Shape;169;p24"/>
            <p:cNvPicPr preferRelativeResize="0"/>
            <p:nvPr/>
          </p:nvPicPr>
          <p:blipFill rotWithShape="1">
            <a:blip r:embed="rId7">
              <a:alphaModFix/>
            </a:blip>
            <a:srcRect l="12356" t="1239" b="2021"/>
            <a:stretch/>
          </p:blipFill>
          <p:spPr>
            <a:xfrm>
              <a:off x="6553200" y="1676400"/>
              <a:ext cx="1752600" cy="1273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24"/>
          <p:cNvGrpSpPr/>
          <p:nvPr/>
        </p:nvGrpSpPr>
        <p:grpSpPr>
          <a:xfrm>
            <a:off x="1816100" y="3906837"/>
            <a:ext cx="2755900" cy="2400300"/>
            <a:chOff x="1816100" y="3906837"/>
            <a:chExt cx="2755900" cy="2400300"/>
          </a:xfrm>
        </p:grpSpPr>
        <p:grpSp>
          <p:nvGrpSpPr>
            <p:cNvPr id="171" name="Google Shape;171;p24"/>
            <p:cNvGrpSpPr/>
            <p:nvPr/>
          </p:nvGrpSpPr>
          <p:grpSpPr>
            <a:xfrm>
              <a:off x="1816100" y="3906837"/>
              <a:ext cx="2755900" cy="2400300"/>
              <a:chOff x="0" y="0"/>
              <a:chExt cx="2755900" cy="2400300"/>
            </a:xfrm>
          </p:grpSpPr>
          <p:sp>
            <p:nvSpPr>
              <p:cNvPr id="172" name="Google Shape;172;p24"/>
              <p:cNvSpPr txBox="1"/>
              <p:nvPr/>
            </p:nvSpPr>
            <p:spPr>
              <a:xfrm>
                <a:off x="0" y="0"/>
                <a:ext cx="2755900" cy="24003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4"/>
              <p:cNvSpPr txBox="1"/>
              <p:nvPr/>
            </p:nvSpPr>
            <p:spPr>
              <a:xfrm>
                <a:off x="0" y="1676400"/>
                <a:ext cx="27559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Trace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Fossils</a:t>
                </a:r>
                <a:endParaRPr/>
              </a:p>
            </p:txBody>
          </p:sp>
        </p:grpSp>
        <p:pic>
          <p:nvPicPr>
            <p:cNvPr id="174" name="Google Shape;174;p24"/>
            <p:cNvPicPr preferRelativeResize="0"/>
            <p:nvPr/>
          </p:nvPicPr>
          <p:blipFill rotWithShape="1">
            <a:blip r:embed="rId8">
              <a:alphaModFix/>
            </a:blip>
            <a:srcRect l="1463" t="21008" r="1462" b="15852"/>
            <a:stretch/>
          </p:blipFill>
          <p:spPr>
            <a:xfrm>
              <a:off x="2514600" y="4100512"/>
              <a:ext cx="1389062" cy="13858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" name="Google Shape;175;p24"/>
          <p:cNvGrpSpPr/>
          <p:nvPr/>
        </p:nvGrpSpPr>
        <p:grpSpPr>
          <a:xfrm>
            <a:off x="4686300" y="3906837"/>
            <a:ext cx="2755900" cy="2400300"/>
            <a:chOff x="4686300" y="3906837"/>
            <a:chExt cx="2755900" cy="2400300"/>
          </a:xfrm>
        </p:grpSpPr>
        <p:grpSp>
          <p:nvGrpSpPr>
            <p:cNvPr id="176" name="Google Shape;176;p24"/>
            <p:cNvGrpSpPr/>
            <p:nvPr/>
          </p:nvGrpSpPr>
          <p:grpSpPr>
            <a:xfrm>
              <a:off x="4686300" y="3906837"/>
              <a:ext cx="2755900" cy="2400300"/>
              <a:chOff x="0" y="0"/>
              <a:chExt cx="2755900" cy="2400300"/>
            </a:xfrm>
          </p:grpSpPr>
          <p:sp>
            <p:nvSpPr>
              <p:cNvPr id="177" name="Google Shape;177;p24"/>
              <p:cNvSpPr txBox="1"/>
              <p:nvPr/>
            </p:nvSpPr>
            <p:spPr>
              <a:xfrm>
                <a:off x="0" y="0"/>
                <a:ext cx="2755900" cy="24003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4"/>
              <p:cNvSpPr txBox="1"/>
              <p:nvPr/>
            </p:nvSpPr>
            <p:spPr>
              <a:xfrm>
                <a:off x="0" y="1676400"/>
                <a:ext cx="27559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Preserved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Remains</a:t>
                </a:r>
                <a:endParaRPr/>
              </a:p>
            </p:txBody>
          </p:sp>
        </p:grpSp>
        <p:pic>
          <p:nvPicPr>
            <p:cNvPr id="179" name="Google Shape;179;p24"/>
            <p:cNvPicPr preferRelativeResize="0"/>
            <p:nvPr/>
          </p:nvPicPr>
          <p:blipFill rotWithShape="1">
            <a:blip r:embed="rId9">
              <a:alphaModFix/>
            </a:blip>
            <a:srcRect l="607" b="238"/>
            <a:stretch/>
          </p:blipFill>
          <p:spPr>
            <a:xfrm>
              <a:off x="5127625" y="4157662"/>
              <a:ext cx="1871662" cy="125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 descr="petrified woo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304800"/>
            <a:ext cx="4535487" cy="302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609600" y="4038600"/>
            <a:ext cx="6477000" cy="23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Permineralized (Petrified) Remains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are hard and rock-like because the original material has been replaced by minerals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4241800" y="1682750"/>
            <a:ext cx="4000500" cy="4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98450" marR="0" lvl="0" indent="-298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word “</a:t>
            </a:r>
            <a:r>
              <a:rPr lang="en-US" sz="22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petrified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means “turning into stone.” </a:t>
            </a:r>
            <a:endParaRPr/>
          </a:p>
          <a:p>
            <a:pPr marL="298450" marR="0" lvl="0" indent="-298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Petrified fossils form when minerals replace all or part of an organism. </a:t>
            </a:r>
            <a:endParaRPr/>
          </a:p>
          <a:p>
            <a:pPr marL="298450" marR="0" lvl="0" indent="-298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full of dissolved minerals. It seeps through the layers of sediment to reach the dead organism. When the water evaporates, only the hardened minerals are left behind.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558800" y="762000"/>
            <a:ext cx="811530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42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PETRIFIED FOSSILS</a:t>
            </a:r>
            <a:endParaRPr/>
          </a:p>
        </p:txBody>
      </p:sp>
      <p:grpSp>
        <p:nvGrpSpPr>
          <p:cNvPr id="195" name="Google Shape;195;p26"/>
          <p:cNvGrpSpPr/>
          <p:nvPr/>
        </p:nvGrpSpPr>
        <p:grpSpPr>
          <a:xfrm>
            <a:off x="838200" y="1447800"/>
            <a:ext cx="3200400" cy="4572000"/>
            <a:chOff x="838200" y="1447800"/>
            <a:chExt cx="3200400" cy="4572000"/>
          </a:xfrm>
        </p:grpSpPr>
        <p:sp>
          <p:nvSpPr>
            <p:cNvPr id="196" name="Google Shape;196;p26"/>
            <p:cNvSpPr txBox="1"/>
            <p:nvPr/>
          </p:nvSpPr>
          <p:spPr>
            <a:xfrm>
              <a:off x="838200" y="1447800"/>
              <a:ext cx="3200400" cy="45720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6"/>
            <p:cNvSpPr txBox="1"/>
            <p:nvPr/>
          </p:nvSpPr>
          <p:spPr>
            <a:xfrm>
              <a:off x="838200" y="4838700"/>
              <a:ext cx="3200400" cy="118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PETRIFIED FOSSIL</a:t>
              </a:r>
              <a:b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 Field Museum in Chicago displays a fossil of a</a:t>
              </a:r>
              <a:r>
                <a:rPr lang="en-US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lang="en-US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Tyrannosaurus rex</a:t>
              </a: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pic>
          <p:nvPicPr>
            <p:cNvPr id="198" name="Google Shape;198;p26" descr="SWFossils_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71600" y="1600200"/>
              <a:ext cx="2133600" cy="3200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/>
        </p:nvSpPr>
        <p:spPr>
          <a:xfrm>
            <a:off x="457200" y="4343400"/>
            <a:ext cx="6781800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Molds/Casts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An object gets buried, then decays leaving behind a space called a mold.  The mold gets filled in by other sediments which harden into rock and forms a cast of the original object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27" descr="Picture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0"/>
            <a:ext cx="502920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533400" y="711200"/>
            <a:ext cx="815340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42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MOLDS AND CASTS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3683000" y="1676400"/>
            <a:ext cx="477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mold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forms when hard parts of an organism are buried in sediment, such as sand, silt, or clay.  </a:t>
            </a:r>
            <a:endParaRPr/>
          </a:p>
          <a:p>
            <a:pPr marL="304800" marR="0" lvl="0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hard parts completely dissolve over time, leaving behind a hollow area with the organism’s shape.</a:t>
            </a:r>
            <a:endParaRPr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609600" y="1328737"/>
            <a:ext cx="2897187" cy="2387600"/>
            <a:chOff x="673100" y="1328737"/>
            <a:chExt cx="2897187" cy="2387600"/>
          </a:xfrm>
        </p:grpSpPr>
        <p:grpSp>
          <p:nvGrpSpPr>
            <p:cNvPr id="215" name="Google Shape;215;p28"/>
            <p:cNvGrpSpPr/>
            <p:nvPr/>
          </p:nvGrpSpPr>
          <p:grpSpPr>
            <a:xfrm>
              <a:off x="673100" y="1328737"/>
              <a:ext cx="2897187" cy="2387600"/>
              <a:chOff x="673100" y="1328737"/>
              <a:chExt cx="2897187" cy="2387600"/>
            </a:xfrm>
          </p:grpSpPr>
          <p:sp>
            <p:nvSpPr>
              <p:cNvPr id="216" name="Google Shape;216;p28"/>
              <p:cNvSpPr txBox="1"/>
              <p:nvPr/>
            </p:nvSpPr>
            <p:spPr>
              <a:xfrm>
                <a:off x="673100" y="1328737"/>
                <a:ext cx="2897187" cy="23876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8"/>
              <p:cNvSpPr txBox="1"/>
              <p:nvPr/>
            </p:nvSpPr>
            <p:spPr>
              <a:xfrm>
                <a:off x="673100" y="2667000"/>
                <a:ext cx="2897187" cy="1049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4300" tIns="114300" rIns="114300" bIns="1143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MOLD FOSSIL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This mold, or imprint, is of an extinct mollusk called an ammonite.</a:t>
                </a:r>
                <a:endParaRPr/>
              </a:p>
            </p:txBody>
          </p:sp>
        </p:grpSp>
        <p:pic>
          <p:nvPicPr>
            <p:cNvPr id="218" name="Google Shape;218;p28"/>
            <p:cNvPicPr preferRelativeResize="0"/>
            <p:nvPr/>
          </p:nvPicPr>
          <p:blipFill rotWithShape="1">
            <a:blip r:embed="rId5">
              <a:alphaModFix/>
            </a:blip>
            <a:srcRect l="8590" t="4122" r="8246" b="9278"/>
            <a:stretch/>
          </p:blipFill>
          <p:spPr>
            <a:xfrm>
              <a:off x="1357312" y="1447800"/>
              <a:ext cx="1538287" cy="106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28"/>
          <p:cNvSpPr txBox="1"/>
          <p:nvPr/>
        </p:nvSpPr>
        <p:spPr>
          <a:xfrm>
            <a:off x="3683000" y="3638550"/>
            <a:ext cx="4699000" cy="253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cast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forms as the result of a mold.</a:t>
            </a:r>
            <a:endParaRPr/>
          </a:p>
          <a:p>
            <a:pPr marL="304800" marR="0" lvl="0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with dissolved minerals and sediment fills the mold’s empty spaces. </a:t>
            </a:r>
            <a:endParaRPr/>
          </a:p>
          <a:p>
            <a:pPr marL="304800" marR="0" lvl="0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Minerals and sediment that are left in the mold make a cast.</a:t>
            </a:r>
            <a:endParaRPr/>
          </a:p>
          <a:p>
            <a:pPr marL="304800" marR="0" lvl="0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cast is the opposite of its mold. </a:t>
            </a:r>
            <a:endParaRPr/>
          </a:p>
        </p:txBody>
      </p:sp>
      <p:grpSp>
        <p:nvGrpSpPr>
          <p:cNvPr id="220" name="Google Shape;220;p28"/>
          <p:cNvGrpSpPr/>
          <p:nvPr/>
        </p:nvGrpSpPr>
        <p:grpSpPr>
          <a:xfrm>
            <a:off x="609600" y="3810000"/>
            <a:ext cx="2908300" cy="2393950"/>
            <a:chOff x="673100" y="3810000"/>
            <a:chExt cx="2908300" cy="2393950"/>
          </a:xfrm>
        </p:grpSpPr>
        <p:grpSp>
          <p:nvGrpSpPr>
            <p:cNvPr id="221" name="Google Shape;221;p28"/>
            <p:cNvGrpSpPr/>
            <p:nvPr/>
          </p:nvGrpSpPr>
          <p:grpSpPr>
            <a:xfrm>
              <a:off x="685800" y="3810000"/>
              <a:ext cx="2895600" cy="2387600"/>
              <a:chOff x="673100" y="3835400"/>
              <a:chExt cx="2895600" cy="2387600"/>
            </a:xfrm>
          </p:grpSpPr>
          <p:sp>
            <p:nvSpPr>
              <p:cNvPr id="222" name="Google Shape;222;p28"/>
              <p:cNvSpPr txBox="1"/>
              <p:nvPr/>
            </p:nvSpPr>
            <p:spPr>
              <a:xfrm>
                <a:off x="673100" y="3835400"/>
                <a:ext cx="2895600" cy="23876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3" name="Google Shape;223;p28"/>
              <p:cNvPicPr preferRelativeResize="0"/>
              <p:nvPr/>
            </p:nvPicPr>
            <p:blipFill rotWithShape="1">
              <a:blip r:embed="rId6">
                <a:alphaModFix/>
              </a:blip>
              <a:srcRect t="25816" b="25201"/>
              <a:stretch/>
            </p:blipFill>
            <p:spPr>
              <a:xfrm>
                <a:off x="1350962" y="3949700"/>
                <a:ext cx="1538287" cy="10715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4" name="Google Shape;224;p28"/>
            <p:cNvSpPr txBox="1"/>
            <p:nvPr/>
          </p:nvSpPr>
          <p:spPr>
            <a:xfrm>
              <a:off x="673100" y="4832350"/>
              <a:ext cx="2897187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CAST FOSSIL</a:t>
              </a:r>
              <a:b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This ammonite cast was discovered in the United Kingdom.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9" descr="_1272171_vesuvius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"/>
            <a:ext cx="4724400" cy="28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 descr="pompeii0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3505200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/>
        </p:nvSpPr>
        <p:spPr>
          <a:xfrm>
            <a:off x="762000" y="685800"/>
            <a:ext cx="5562600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Films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are when the organism gets pressed against a hard object and leaves behind a thin film of carbon residue (similar to a fingerprint)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30" descr="carbon fil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276600"/>
            <a:ext cx="2382837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 txBox="1"/>
          <p:nvPr/>
        </p:nvSpPr>
        <p:spPr>
          <a:xfrm>
            <a:off x="4724400" y="1752600"/>
            <a:ext cx="3581400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230186" marR="0" lvl="0" indent="-2301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living things contain an element called </a:t>
            </a:r>
            <a:r>
              <a:rPr lang="en-US" sz="20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30186" marR="0" lvl="0" indent="-23018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an organism dies and is buried in sediment, the materials that make up the organism break down.</a:t>
            </a:r>
            <a:endParaRPr/>
          </a:p>
          <a:p>
            <a:pPr marL="230186" marR="0" lvl="0" indent="-23018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Eventually, only carbon remains.</a:t>
            </a:r>
            <a:endParaRPr/>
          </a:p>
          <a:p>
            <a:pPr marL="230186" marR="0" lvl="0" indent="-230186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thin layer of carbon left behind can show an organism’s delicate parts, like leaves on a plant.</a:t>
            </a:r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0" y="914400"/>
            <a:ext cx="914400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42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CARBON FILMS</a:t>
            </a:r>
            <a:endParaRPr/>
          </a:p>
        </p:txBody>
      </p:sp>
      <p:grpSp>
        <p:nvGrpSpPr>
          <p:cNvPr id="247" name="Google Shape;247;p31"/>
          <p:cNvGrpSpPr/>
          <p:nvPr/>
        </p:nvGrpSpPr>
        <p:grpSpPr>
          <a:xfrm>
            <a:off x="787400" y="1722437"/>
            <a:ext cx="3746500" cy="3916362"/>
            <a:chOff x="0" y="0"/>
            <a:chExt cx="3746500" cy="3657600"/>
          </a:xfrm>
        </p:grpSpPr>
        <p:sp>
          <p:nvSpPr>
            <p:cNvPr id="248" name="Google Shape;248;p31"/>
            <p:cNvSpPr txBox="1"/>
            <p:nvPr/>
          </p:nvSpPr>
          <p:spPr>
            <a:xfrm>
              <a:off x="0" y="0"/>
              <a:ext cx="3746500" cy="36576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 txBox="1"/>
            <p:nvPr/>
          </p:nvSpPr>
          <p:spPr>
            <a:xfrm>
              <a:off x="0" y="2476500"/>
              <a:ext cx="3746500" cy="118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FERN FOSSIL</a:t>
              </a:r>
              <a:b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This carbon-film fossil of a</a:t>
              </a:r>
              <a:b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fern is more than</a:t>
              </a:r>
              <a:b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300 million years old.</a:t>
              </a:r>
              <a:endParaRPr/>
            </a:p>
          </p:txBody>
        </p:sp>
      </p:grpSp>
      <p:pic>
        <p:nvPicPr>
          <p:cNvPr id="250" name="Google Shape;250;p31"/>
          <p:cNvPicPr preferRelativeResize="0"/>
          <p:nvPr/>
        </p:nvPicPr>
        <p:blipFill rotWithShape="1">
          <a:blip r:embed="rId5">
            <a:alphaModFix/>
          </a:blip>
          <a:srcRect l="12356" t="1239" b="2021"/>
          <a:stretch/>
        </p:blipFill>
        <p:spPr>
          <a:xfrm>
            <a:off x="1028700" y="1879600"/>
            <a:ext cx="3271837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685800" y="609600"/>
            <a:ext cx="64770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remains, imprints or traces of prehistoric organisms that are preserved in rock.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0" y="4419600"/>
            <a:ext cx="68580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Fossils are evidence of not only when and where organisms once lived, but also how they lived.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4" descr="Picture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676400"/>
            <a:ext cx="3775075" cy="25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/>
        </p:nvSpPr>
        <p:spPr>
          <a:xfrm>
            <a:off x="762000" y="4191000"/>
            <a:ext cx="57150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Trace Fossils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Tracks that have been preserved in mud/clay (similar to hand prints in cement)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32" descr="dinotrackco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533400"/>
            <a:ext cx="5181600" cy="322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3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3"/>
          <p:cNvSpPr txBox="1"/>
          <p:nvPr/>
        </p:nvSpPr>
        <p:spPr>
          <a:xfrm>
            <a:off x="0" y="914400"/>
            <a:ext cx="9144000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42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TRACE FOSSILS</a:t>
            </a: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4419600" y="1949450"/>
            <a:ext cx="4013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230186" marR="0" lvl="0" indent="-23018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Trace fossils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 the activities of organisms.</a:t>
            </a:r>
            <a:endParaRPr/>
          </a:p>
          <a:p>
            <a:pPr marL="230186" marR="0" lvl="0" indent="-230186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animal makes a footprint when it steps in sand or mud.</a:t>
            </a:r>
            <a:endParaRPr/>
          </a:p>
          <a:p>
            <a:pPr marL="230186" marR="0" lvl="0" indent="-230186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time the footprint is buried in layers of sediment. Then, the sediment becomes solid rock.</a:t>
            </a:r>
            <a:endParaRPr/>
          </a:p>
        </p:txBody>
      </p:sp>
      <p:sp>
        <p:nvSpPr>
          <p:cNvPr id="266" name="Google Shape;266;p33"/>
          <p:cNvSpPr txBox="1"/>
          <p:nvPr/>
        </p:nvSpPr>
        <p:spPr>
          <a:xfrm>
            <a:off x="838200" y="1600200"/>
            <a:ext cx="3365500" cy="430530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838200" y="4724400"/>
            <a:ext cx="33655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2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FANCY FOOTWORK</a:t>
            </a:r>
            <a:br>
              <a:rPr lang="en-US" sz="2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dinosaur footprint was found in Namibia, Africa.</a:t>
            </a:r>
            <a:endParaRPr/>
          </a:p>
        </p:txBody>
      </p:sp>
      <p:pic>
        <p:nvPicPr>
          <p:cNvPr id="268" name="Google Shape;268;p33"/>
          <p:cNvPicPr preferRelativeResize="0"/>
          <p:nvPr/>
        </p:nvPicPr>
        <p:blipFill rotWithShape="1">
          <a:blip r:embed="rId5">
            <a:alphaModFix/>
          </a:blip>
          <a:srcRect l="1463" t="21009" r="1462" b="996"/>
          <a:stretch/>
        </p:blipFill>
        <p:spPr>
          <a:xfrm>
            <a:off x="1408112" y="1828800"/>
            <a:ext cx="2227262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/>
        </p:nvSpPr>
        <p:spPr>
          <a:xfrm>
            <a:off x="914400" y="914400"/>
            <a:ext cx="5562600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2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 or Preserved Remains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actual organism or part of it has been preserved in amber, ice or tar (usually very rare and valuable)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34" descr="Fossil_Wasp_Amb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3429000"/>
            <a:ext cx="4033837" cy="266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5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 txBox="1"/>
          <p:nvPr/>
        </p:nvSpPr>
        <p:spPr>
          <a:xfrm>
            <a:off x="876300" y="1262062"/>
            <a:ext cx="7442200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organisms get preserved in or close to their original states. Here are some ways that can happen.</a:t>
            </a: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571500" y="704850"/>
            <a:ext cx="8051800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42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PRESERVED REMAINS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863600" y="1955800"/>
            <a:ext cx="2349500" cy="420370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914400" y="3536950"/>
            <a:ext cx="21717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2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Amber          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 organism, such as an insect, is trapped in a tree’s sticky resin and dies. More resin covers it, sealing the insect inside. It hardens into amber. </a:t>
            </a:r>
            <a:endParaRPr/>
          </a:p>
        </p:txBody>
      </p:sp>
      <p:pic>
        <p:nvPicPr>
          <p:cNvPr id="286" name="Google Shape;286;p35"/>
          <p:cNvPicPr preferRelativeResize="0"/>
          <p:nvPr/>
        </p:nvPicPr>
        <p:blipFill rotWithShape="1">
          <a:blip r:embed="rId5">
            <a:alphaModFix/>
          </a:blip>
          <a:srcRect l="607" b="238"/>
          <a:stretch/>
        </p:blipFill>
        <p:spPr>
          <a:xfrm>
            <a:off x="1016000" y="2082800"/>
            <a:ext cx="2070100" cy="138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35"/>
          <p:cNvGrpSpPr/>
          <p:nvPr/>
        </p:nvGrpSpPr>
        <p:grpSpPr>
          <a:xfrm>
            <a:off x="3454400" y="1955800"/>
            <a:ext cx="2349500" cy="4203700"/>
            <a:chOff x="0" y="0"/>
            <a:chExt cx="2349500" cy="4203700"/>
          </a:xfrm>
        </p:grpSpPr>
        <p:grpSp>
          <p:nvGrpSpPr>
            <p:cNvPr id="288" name="Google Shape;288;p35"/>
            <p:cNvGrpSpPr/>
            <p:nvPr/>
          </p:nvGrpSpPr>
          <p:grpSpPr>
            <a:xfrm>
              <a:off x="0" y="0"/>
              <a:ext cx="2349500" cy="4203700"/>
              <a:chOff x="0" y="0"/>
              <a:chExt cx="2349500" cy="4203700"/>
            </a:xfrm>
          </p:grpSpPr>
          <p:sp>
            <p:nvSpPr>
              <p:cNvPr id="289" name="Google Shape;289;p35"/>
              <p:cNvSpPr txBox="1"/>
              <p:nvPr/>
            </p:nvSpPr>
            <p:spPr>
              <a:xfrm>
                <a:off x="0" y="0"/>
                <a:ext cx="2349500" cy="42037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5"/>
              <p:cNvSpPr txBox="1"/>
              <p:nvPr/>
            </p:nvSpPr>
            <p:spPr>
              <a:xfrm>
                <a:off x="50800" y="1581150"/>
                <a:ext cx="2171700" cy="2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Tar                 </a:t>
                </a:r>
                <a:r>
                  <a:rPr lang="en-US" sz="18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An organism, such as a mammoth, is trapped in a tar pit and dies. The tar soaks into its bones and stops the bones from decaying.</a:t>
                </a:r>
                <a:endParaRPr/>
              </a:p>
            </p:txBody>
          </p:sp>
        </p:grpSp>
        <p:pic>
          <p:nvPicPr>
            <p:cNvPr id="291" name="Google Shape;291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9700" y="127000"/>
              <a:ext cx="2076450" cy="1384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35"/>
          <p:cNvGrpSpPr/>
          <p:nvPr/>
        </p:nvGrpSpPr>
        <p:grpSpPr>
          <a:xfrm>
            <a:off x="6045200" y="1955800"/>
            <a:ext cx="2349500" cy="4203700"/>
            <a:chOff x="0" y="0"/>
            <a:chExt cx="2349500" cy="4203700"/>
          </a:xfrm>
        </p:grpSpPr>
        <p:grpSp>
          <p:nvGrpSpPr>
            <p:cNvPr id="293" name="Google Shape;293;p35"/>
            <p:cNvGrpSpPr/>
            <p:nvPr/>
          </p:nvGrpSpPr>
          <p:grpSpPr>
            <a:xfrm>
              <a:off x="0" y="0"/>
              <a:ext cx="2349500" cy="4203700"/>
              <a:chOff x="0" y="0"/>
              <a:chExt cx="2349500" cy="4203700"/>
            </a:xfrm>
          </p:grpSpPr>
          <p:sp>
            <p:nvSpPr>
              <p:cNvPr id="294" name="Google Shape;294;p35"/>
              <p:cNvSpPr txBox="1"/>
              <p:nvPr/>
            </p:nvSpPr>
            <p:spPr>
              <a:xfrm>
                <a:off x="0" y="0"/>
                <a:ext cx="2349500" cy="42037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5"/>
              <p:cNvSpPr txBox="1"/>
              <p:nvPr/>
            </p:nvSpPr>
            <p:spPr>
              <a:xfrm>
                <a:off x="50800" y="1581150"/>
                <a:ext cx="2171700" cy="2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Ice                  </a:t>
                </a:r>
                <a:r>
                  <a:rPr lang="en-US" sz="18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An organism, such as a woolly mammoth, dies in a very cold region. Its body is frozen in ice, which preserves the organism—even its hair!</a:t>
                </a:r>
                <a:endParaRPr/>
              </a:p>
            </p:txBody>
          </p:sp>
        </p:grpSp>
        <p:pic>
          <p:nvPicPr>
            <p:cNvPr id="296" name="Google Shape;296;p35"/>
            <p:cNvPicPr preferRelativeResize="0"/>
            <p:nvPr/>
          </p:nvPicPr>
          <p:blipFill rotWithShape="1">
            <a:blip r:embed="rId7">
              <a:alphaModFix/>
            </a:blip>
            <a:srcRect l="193" b="11701"/>
            <a:stretch/>
          </p:blipFill>
          <p:spPr>
            <a:xfrm>
              <a:off x="139700" y="128587"/>
              <a:ext cx="2078037" cy="13827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descr="dinosaurs (Medium)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0"/>
            <a:ext cx="5562600" cy="662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800100" y="762000"/>
            <a:ext cx="7543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What is a fossil?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533400" y="3048000"/>
            <a:ext cx="7449300" cy="2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6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Fossils give clues about organisms that lived long ago. </a:t>
            </a:r>
            <a:endParaRPr/>
          </a:p>
          <a:p>
            <a:pPr marL="609600" marR="0" lvl="0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also provide evidence about how Earth’s surface has changed over time.</a:t>
            </a:r>
            <a:endParaRPr/>
          </a:p>
          <a:p>
            <a:pPr marL="609600" marR="0" lvl="0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Fossils help scientists understand what past environments may have been like.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533400" y="1600200"/>
            <a:ext cx="7086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6096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fossil is the preserved remains of a once-living organism.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800100" y="23622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What do fossils tell us?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6525"/>
            <a:ext cx="7467600" cy="65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descr="NA 85 million years a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0"/>
            <a:ext cx="6629400" cy="66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descr="NA 65 million years a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0"/>
            <a:ext cx="6637337" cy="663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1066800" y="1219200"/>
            <a:ext cx="5867400" cy="149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Fossils are rare because very “lucky” conditions are needed to create them: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810000" y="2374900"/>
            <a:ext cx="3276600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dead organism must be protected from scavengers, microorganisms and the processes of weathering (usually this means the body is quickly covered by sediments)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20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743200"/>
            <a:ext cx="3146425" cy="246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0" y="685800"/>
            <a:ext cx="914400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ctr" anchorCtr="0">
            <a:noAutofit/>
          </a:bodyPr>
          <a:lstStyle/>
          <a:p>
            <a:pPr marL="30162" marR="0" lvl="0" indent="-476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lang="en-US" sz="4200" b="1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HOW IS A FOSSIL FORMED?</a:t>
            </a:r>
            <a:endParaRPr/>
          </a:p>
        </p:txBody>
      </p:sp>
      <p:grpSp>
        <p:nvGrpSpPr>
          <p:cNvPr id="117" name="Google Shape;117;p21"/>
          <p:cNvGrpSpPr/>
          <p:nvPr/>
        </p:nvGrpSpPr>
        <p:grpSpPr>
          <a:xfrm>
            <a:off x="166687" y="1244600"/>
            <a:ext cx="2271712" cy="4927600"/>
            <a:chOff x="228600" y="1214437"/>
            <a:chExt cx="2271712" cy="4927600"/>
          </a:xfrm>
        </p:grpSpPr>
        <p:sp>
          <p:nvSpPr>
            <p:cNvPr id="118" name="Google Shape;118;p21"/>
            <p:cNvSpPr txBox="1"/>
            <p:nvPr/>
          </p:nvSpPr>
          <p:spPr>
            <a:xfrm>
              <a:off x="279400" y="1404937"/>
              <a:ext cx="2220912" cy="47371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1"/>
            <p:cNvSpPr txBox="1"/>
            <p:nvPr/>
          </p:nvSpPr>
          <p:spPr>
            <a:xfrm>
              <a:off x="279400" y="3830637"/>
              <a:ext cx="2057400" cy="2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Sediment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 animal is buried by sediment, such as volcanic ash or silt, shortly after it dies. Its bones are protected from rotting by the layer of sediment.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0" name="Google Shape;120;p21" descr="SWFossils_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8600" y="1214437"/>
              <a:ext cx="2089150" cy="2432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21"/>
          <p:cNvGrpSpPr/>
          <p:nvPr/>
        </p:nvGrpSpPr>
        <p:grpSpPr>
          <a:xfrm>
            <a:off x="6781800" y="1447800"/>
            <a:ext cx="2220912" cy="4737100"/>
            <a:chOff x="6856412" y="1371600"/>
            <a:chExt cx="2135187" cy="4737100"/>
          </a:xfrm>
        </p:grpSpPr>
        <p:sp>
          <p:nvSpPr>
            <p:cNvPr id="122" name="Google Shape;122;p21"/>
            <p:cNvSpPr txBox="1"/>
            <p:nvPr/>
          </p:nvSpPr>
          <p:spPr>
            <a:xfrm>
              <a:off x="6896100" y="1371600"/>
              <a:ext cx="2057400" cy="47371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1"/>
            <p:cNvSpPr txBox="1"/>
            <p:nvPr/>
          </p:nvSpPr>
          <p:spPr>
            <a:xfrm>
              <a:off x="6896100" y="3797300"/>
              <a:ext cx="2057400" cy="2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Erosion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Erosion from rain, rivers, and wind wears away the remaining rock layers. Eventually, erosion or people digging for fossils will expose the preserved remains.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" name="Google Shape;124;p21" descr="SWFossils_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56412" y="1465262"/>
              <a:ext cx="2135187" cy="21478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21"/>
          <p:cNvGrpSpPr/>
          <p:nvPr/>
        </p:nvGrpSpPr>
        <p:grpSpPr>
          <a:xfrm>
            <a:off x="2438400" y="1295400"/>
            <a:ext cx="2241550" cy="4876800"/>
            <a:chOff x="2438400" y="1295400"/>
            <a:chExt cx="2241550" cy="4876800"/>
          </a:xfrm>
        </p:grpSpPr>
        <p:sp>
          <p:nvSpPr>
            <p:cNvPr id="126" name="Google Shape;126;p21"/>
            <p:cNvSpPr txBox="1"/>
            <p:nvPr/>
          </p:nvSpPr>
          <p:spPr>
            <a:xfrm>
              <a:off x="2490787" y="1435100"/>
              <a:ext cx="2147887" cy="473710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2490787" y="3860800"/>
              <a:ext cx="2147887" cy="23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en-US" sz="22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Layers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More sediment layers accumulate above the animal’s remains, and minerals, such as silica (a compound of silicon and oxygen), slowly replace the calcium phosphate in </a:t>
              </a:r>
              <a:b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 bones.</a:t>
              </a:r>
              <a:endParaRPr/>
            </a:p>
          </p:txBody>
        </p:sp>
        <p:pic>
          <p:nvPicPr>
            <p:cNvPr id="128" name="Google Shape;128;p21" descr="SWFossils_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38400" y="1295400"/>
              <a:ext cx="2241550" cy="236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21"/>
          <p:cNvGrpSpPr/>
          <p:nvPr/>
        </p:nvGrpSpPr>
        <p:grpSpPr>
          <a:xfrm>
            <a:off x="4648200" y="1435100"/>
            <a:ext cx="2160587" cy="4737100"/>
            <a:chOff x="4648200" y="1435100"/>
            <a:chExt cx="2160587" cy="4737100"/>
          </a:xfrm>
        </p:grpSpPr>
        <p:grpSp>
          <p:nvGrpSpPr>
            <p:cNvPr id="130" name="Google Shape;130;p21"/>
            <p:cNvGrpSpPr/>
            <p:nvPr/>
          </p:nvGrpSpPr>
          <p:grpSpPr>
            <a:xfrm>
              <a:off x="4711700" y="1435100"/>
              <a:ext cx="2057400" cy="4737100"/>
              <a:chOff x="4711700" y="1435100"/>
              <a:chExt cx="2057400" cy="4737100"/>
            </a:xfrm>
          </p:grpSpPr>
          <p:sp>
            <p:nvSpPr>
              <p:cNvPr id="131" name="Google Shape;131;p21"/>
              <p:cNvSpPr txBox="1"/>
              <p:nvPr/>
            </p:nvSpPr>
            <p:spPr>
              <a:xfrm>
                <a:off x="4711700" y="1435100"/>
                <a:ext cx="2057400" cy="473710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1"/>
              <p:cNvSpPr txBox="1"/>
              <p:nvPr/>
            </p:nvSpPr>
            <p:spPr>
              <a:xfrm>
                <a:off x="4711700" y="3860800"/>
                <a:ext cx="2057400" cy="231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b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3. </a:t>
                </a:r>
                <a:r>
                  <a:rPr lang="en-US" sz="2200" b="1" i="0" u="none" strike="noStrike" cap="non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Movement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Movement of tectonic plates, or giant rock slabs that make up Earth’s surface, lifts up the sediments and pushes the fossil closer to the surface.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33" name="Google Shape;133;p21" descr="SWFossils_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48200" y="1517650"/>
              <a:ext cx="2160587" cy="2216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akura">
  <a:themeElements>
    <a:clrScheme name="Sakura 1">
      <a:dk1>
        <a:srgbClr val="463634"/>
      </a:dk1>
      <a:lt1>
        <a:srgbClr val="AA947E"/>
      </a:lt1>
      <a:dk2>
        <a:srgbClr val="795241"/>
      </a:dk2>
      <a:lt2>
        <a:srgbClr val="000000"/>
      </a:lt2>
      <a:accent1>
        <a:srgbClr val="F9DBD3"/>
      </a:accent1>
      <a:accent2>
        <a:srgbClr val="DACA9C"/>
      </a:accent2>
      <a:accent3>
        <a:srgbClr val="D2C8C0"/>
      </a:accent3>
      <a:accent4>
        <a:srgbClr val="3A2D2B"/>
      </a:accent4>
      <a:accent5>
        <a:srgbClr val="FBEAE6"/>
      </a:accent5>
      <a:accent6>
        <a:srgbClr val="C5B78D"/>
      </a:accent6>
      <a:hlink>
        <a:srgbClr val="393A18"/>
      </a:hlink>
      <a:folHlink>
        <a:srgbClr val="56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On-screen Show (4:3)</PresentationFormat>
  <Paragraphs>90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Noto Symbol</vt:lpstr>
      <vt:lpstr>Times New Roman</vt:lpstr>
      <vt:lpstr>Sakura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MAIN TYPES OF FOSSILS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Schlachter</dc:creator>
  <cp:lastModifiedBy>Sandy Nigntingale</cp:lastModifiedBy>
  <cp:revision>1</cp:revision>
  <dcterms:modified xsi:type="dcterms:W3CDTF">2023-08-17T23:51:58Z</dcterms:modified>
</cp:coreProperties>
</file>